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3"/>
  </p:notesMasterIdLst>
  <p:sldIdLst>
    <p:sldId id="349" r:id="rId2"/>
    <p:sldId id="350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9" r:id="rId11"/>
    <p:sldId id="270" r:id="rId12"/>
    <p:sldId id="272" r:id="rId13"/>
    <p:sldId id="274" r:id="rId14"/>
    <p:sldId id="275" r:id="rId15"/>
    <p:sldId id="277" r:id="rId16"/>
    <p:sldId id="351" r:id="rId17"/>
    <p:sldId id="278" r:id="rId18"/>
    <p:sldId id="279" r:id="rId19"/>
    <p:sldId id="360" r:id="rId20"/>
    <p:sldId id="280" r:id="rId21"/>
    <p:sldId id="282" r:id="rId22"/>
    <p:sldId id="283" r:id="rId23"/>
    <p:sldId id="285" r:id="rId24"/>
    <p:sldId id="286" r:id="rId25"/>
    <p:sldId id="287" r:id="rId26"/>
    <p:sldId id="289" r:id="rId27"/>
    <p:sldId id="291" r:id="rId28"/>
    <p:sldId id="292" r:id="rId29"/>
    <p:sldId id="293" r:id="rId30"/>
    <p:sldId id="294" r:id="rId31"/>
    <p:sldId id="296" r:id="rId32"/>
    <p:sldId id="297" r:id="rId33"/>
    <p:sldId id="304" r:id="rId34"/>
    <p:sldId id="305" r:id="rId35"/>
    <p:sldId id="306" r:id="rId36"/>
    <p:sldId id="307" r:id="rId37"/>
    <p:sldId id="308" r:id="rId38"/>
    <p:sldId id="309" r:id="rId39"/>
    <p:sldId id="310" r:id="rId40"/>
    <p:sldId id="352" r:id="rId41"/>
    <p:sldId id="313" r:id="rId42"/>
    <p:sldId id="314" r:id="rId43"/>
    <p:sldId id="315" r:id="rId44"/>
    <p:sldId id="353" r:id="rId45"/>
    <p:sldId id="316" r:id="rId46"/>
    <p:sldId id="317" r:id="rId47"/>
    <p:sldId id="319" r:id="rId48"/>
    <p:sldId id="355" r:id="rId49"/>
    <p:sldId id="321" r:id="rId50"/>
    <p:sldId id="322" r:id="rId51"/>
    <p:sldId id="323" r:id="rId52"/>
    <p:sldId id="324" r:id="rId53"/>
    <p:sldId id="325" r:id="rId54"/>
    <p:sldId id="326" r:id="rId55"/>
    <p:sldId id="327" r:id="rId56"/>
    <p:sldId id="328" r:id="rId57"/>
    <p:sldId id="359" r:id="rId58"/>
    <p:sldId id="330" r:id="rId59"/>
    <p:sldId id="356" r:id="rId60"/>
    <p:sldId id="343" r:id="rId61"/>
    <p:sldId id="337" r:id="rId62"/>
    <p:sldId id="338" r:id="rId63"/>
    <p:sldId id="339" r:id="rId64"/>
    <p:sldId id="357" r:id="rId65"/>
    <p:sldId id="341" r:id="rId66"/>
    <p:sldId id="342" r:id="rId67"/>
    <p:sldId id="358" r:id="rId68"/>
    <p:sldId id="345" r:id="rId69"/>
    <p:sldId id="346" r:id="rId70"/>
    <p:sldId id="347" r:id="rId71"/>
    <p:sldId id="348" r:id="rId72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94660"/>
  </p:normalViewPr>
  <p:slideViewPr>
    <p:cSldViewPr>
      <p:cViewPr varScale="1">
        <p:scale>
          <a:sx n="98" d="100"/>
          <a:sy n="98" d="100"/>
        </p:scale>
        <p:origin x="-6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9A9A9-7C57-410F-8E03-30CE5F32819E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4494B-41D1-4D0C-BC14-29BEFEE7F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494B-41D1-4D0C-BC14-29BEFEE7F0B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4B-2F64-4E1E-970F-244CC4F15CBF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C83-E992-438A-9D17-A6639F9D8E6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736940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4B-2F64-4E1E-970F-244CC4F15CBF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C83-E992-438A-9D17-A6639F9D8E6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520859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4B-2F64-4E1E-970F-244CC4F15CBF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C83-E992-438A-9D17-A6639F9D8E6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54596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4B-2F64-4E1E-970F-244CC4F15CBF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C83-E992-438A-9D17-A6639F9D8E6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950031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4B-2F64-4E1E-970F-244CC4F15CBF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C83-E992-438A-9D17-A6639F9D8E6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863338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4B-2F64-4E1E-970F-244CC4F15CBF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C83-E992-438A-9D17-A6639F9D8E6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156736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4B-2F64-4E1E-970F-244CC4F15CBF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C83-E992-438A-9D17-A6639F9D8E6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940583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4B-2F64-4E1E-970F-244CC4F15CBF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C83-E992-438A-9D17-A6639F9D8E6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744856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4B-2F64-4E1E-970F-244CC4F15CBF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C83-E992-438A-9D17-A6639F9D8E6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4841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4B-2F64-4E1E-970F-244CC4F15CBF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C83-E992-438A-9D17-A6639F9D8E6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223181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4B-2F64-4E1E-970F-244CC4F15CBF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C83-E992-438A-9D17-A6639F9D8E6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83742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41A4B-2F64-4E1E-970F-244CC4F15CBF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36C83-E992-438A-9D17-A6639F9D8E6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36884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47800"/>
            <a:ext cx="9067800" cy="44196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sr-Cyrl-R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ИАСМ</a:t>
            </a:r>
            <a:br>
              <a:rPr lang="sr-Cyrl-R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</a:br>
            <a:r>
              <a:rPr lang="sr-Cyrl-R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Интерна медицина 2</a:t>
            </a:r>
            <a:r>
              <a:rPr lang="sr-Latn-CS" sz="31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/>
            </a:r>
            <a:br>
              <a:rPr lang="sr-Latn-CS" sz="31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</a:br>
            <a:r>
              <a:rPr lang="sr-Cyrl-CS" sz="31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Н</a:t>
            </a:r>
            <a:r>
              <a:rPr lang="sr-Cyrl-C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аставна </a:t>
            </a:r>
            <a:r>
              <a:rPr lang="sr-Cyrl-CS" sz="31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јединица </a:t>
            </a:r>
            <a:r>
              <a:rPr lang="sr-Cyrl-C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1</a:t>
            </a:r>
            <a:r>
              <a:rPr lang="sr-Cyrl-R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6</a:t>
            </a:r>
            <a:br>
              <a:rPr lang="sr-Cyrl-R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</a:br>
            <a:r>
              <a:rPr lang="x-none" sz="3600" b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/>
            </a:r>
            <a:br>
              <a:rPr lang="x-none" sz="3600" b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</a:br>
            <a:r>
              <a:rPr lang="x-none" sz="2000" b="1" smtClean="0">
                <a:latin typeface="Palatino Linotype" pitchFamily="18" charset="0"/>
                <a:cs typeface="Arial" pitchFamily="34" charset="0"/>
              </a:rPr>
              <a:t> Билијарна калкулоза</a:t>
            </a:r>
            <a:br>
              <a:rPr lang="x-none" sz="2000" b="1" smtClean="0">
                <a:latin typeface="Palatino Linotype" pitchFamily="18" charset="0"/>
                <a:cs typeface="Arial" pitchFamily="34" charset="0"/>
              </a:rPr>
            </a:br>
            <a:r>
              <a:rPr lang="x-none" sz="2000" b="1" smtClean="0">
                <a:latin typeface="Palatino Linotype" pitchFamily="18" charset="0"/>
                <a:cs typeface="Arial" pitchFamily="34" charset="0"/>
              </a:rPr>
              <a:t>Холециститис</a:t>
            </a:r>
            <a:br>
              <a:rPr lang="x-none" sz="2000" b="1" smtClean="0">
                <a:latin typeface="Palatino Linotype" pitchFamily="18" charset="0"/>
                <a:cs typeface="Arial" pitchFamily="34" charset="0"/>
              </a:rPr>
            </a:br>
            <a:r>
              <a:rPr lang="x-none" sz="2000" b="1" smtClean="0">
                <a:latin typeface="Palatino Linotype" pitchFamily="18" charset="0"/>
                <a:cs typeface="Arial" pitchFamily="34" charset="0"/>
              </a:rPr>
              <a:t>Холангитис</a:t>
            </a:r>
            <a:br>
              <a:rPr lang="x-none" sz="2000" b="1" smtClean="0">
                <a:latin typeface="Palatino Linotype" pitchFamily="18" charset="0"/>
                <a:cs typeface="Arial" pitchFamily="34" charset="0"/>
              </a:rPr>
            </a:br>
            <a:r>
              <a:rPr lang="x-none" sz="2000" b="1" smtClean="0">
                <a:latin typeface="Palatino Linotype" pitchFamily="18" charset="0"/>
                <a:cs typeface="Arial" pitchFamily="34" charset="0"/>
              </a:rPr>
              <a:t>Тумори жучне кесе и жучних путева</a:t>
            </a:r>
            <a:br>
              <a:rPr lang="x-none" sz="2000" b="1" smtClean="0">
                <a:latin typeface="Palatino Linotype" pitchFamily="18" charset="0"/>
                <a:cs typeface="Arial" pitchFamily="34" charset="0"/>
              </a:rPr>
            </a:br>
            <a:r>
              <a:rPr lang="x-none" sz="2000" b="1" smtClean="0">
                <a:latin typeface="Palatino Linotype" pitchFamily="18" charset="0"/>
                <a:cs typeface="Arial" pitchFamily="34" charset="0"/>
              </a:rPr>
              <a:t>Остале болести билијаног тракта </a:t>
            </a:r>
            <a:r>
              <a:rPr lang="x-none" sz="2000" dirty="0">
                <a:latin typeface="Palatino Linotype" pitchFamily="18" charset="0"/>
              </a:rPr>
              <a:t/>
            </a:r>
            <a:br>
              <a:rPr lang="x-none" sz="2000" dirty="0">
                <a:latin typeface="Palatino Linotype" pitchFamily="18" charset="0"/>
              </a:rPr>
            </a:br>
            <a:endParaRPr lang="x-none" sz="2000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6019800"/>
            <a:ext cx="6400800" cy="685800"/>
          </a:xfrm>
        </p:spPr>
        <p:txBody>
          <a:bodyPr>
            <a:noAutofit/>
          </a:bodyPr>
          <a:lstStyle/>
          <a:p>
            <a:r>
              <a:rPr lang="x-none" sz="2000" dirty="0" err="1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Доц</a:t>
            </a:r>
            <a:r>
              <a:rPr lang="x-none" sz="20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. </a:t>
            </a:r>
            <a:r>
              <a:rPr lang="x-none" sz="200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др </a:t>
            </a:r>
            <a:r>
              <a:rPr lang="sr-Cyrl-RS" sz="20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Марина Јовановић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  <a:latin typeface="Palatino Linotype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"/>
            <a:ext cx="9239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981200" y="533400"/>
            <a:ext cx="51845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tabLst>
                <a:tab pos="1485900" algn="l"/>
              </a:tabLst>
              <a:defRPr/>
            </a:pPr>
            <a:r>
              <a:rPr lang="sr-Cyrl-RS" sz="2000" dirty="0" smtClean="0">
                <a:latin typeface="Palatino Linotype" pitchFamily="18" charset="0"/>
              </a:rPr>
              <a:t>УНИВЕРЗИТЕТ У КРАГУЈЕВЦУ</a:t>
            </a:r>
            <a:endParaRPr lang="en-US" sz="2000" dirty="0" smtClean="0">
              <a:latin typeface="Palatino Linotype" pitchFamily="18" charset="0"/>
            </a:endParaRPr>
          </a:p>
          <a:p>
            <a:pPr algn="ctr" eaLnBrk="0" hangingPunct="0">
              <a:tabLst>
                <a:tab pos="1485900" algn="l"/>
              </a:tabLst>
              <a:defRPr/>
            </a:pPr>
            <a:r>
              <a:rPr lang="sr-Cyrl-RS" sz="2000" dirty="0" smtClean="0">
                <a:latin typeface="Palatino Linotype" pitchFamily="18" charset="0"/>
              </a:rPr>
              <a:t>ФАКУЛТЕТ МЕДИЦИНСКИХ НАУКА</a:t>
            </a:r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8572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83052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871478"/>
            <a:ext cx="86106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x-none" sz="1600" b="1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CS" sz="1600" b="1" dirty="0" smtClean="0">
                <a:latin typeface="Palatino Linotype" pitchFamily="18" charset="0"/>
              </a:rPr>
              <a:t>Холелитијаза: </a:t>
            </a:r>
            <a:r>
              <a:rPr lang="sr-Cyrl-CS" sz="1600" dirty="0" smtClean="0">
                <a:latin typeface="Palatino Linotype" pitchFamily="18" charset="0"/>
              </a:rPr>
              <a:t>присуство камена у жучној кеси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CS" sz="1600" b="1" dirty="0" smtClean="0">
                <a:latin typeface="Palatino Linotype" pitchFamily="18" charset="0"/>
              </a:rPr>
              <a:t>Холедохолитијаза</a:t>
            </a:r>
            <a:r>
              <a:rPr lang="sr-Cyrl-CS" sz="1600" dirty="0" smtClean="0">
                <a:latin typeface="Palatino Linotype" pitchFamily="18" charset="0"/>
              </a:rPr>
              <a:t>: присуство камена у дуктусу холедохусу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CS" sz="1600" b="1" dirty="0" smtClean="0">
                <a:latin typeface="Palatino Linotype" pitchFamily="18" charset="0"/>
              </a:rPr>
              <a:t>Холециститис:</a:t>
            </a:r>
            <a:r>
              <a:rPr lang="sr-Cyrl-CS" sz="1600" dirty="0" smtClean="0">
                <a:latin typeface="Palatino Linotype" pitchFamily="18" charset="0"/>
              </a:rPr>
              <a:t> запаљење жучне кесе 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CS" sz="1600" b="1" dirty="0" err="1" smtClean="0">
                <a:latin typeface="Palatino Linotype" pitchFamily="18" charset="0"/>
              </a:rPr>
              <a:t>Холангитис</a:t>
            </a:r>
            <a:r>
              <a:rPr lang="sr-Cyrl-CS" sz="1600" dirty="0" smtClean="0">
                <a:latin typeface="Palatino Linotype" pitchFamily="18" charset="0"/>
              </a:rPr>
              <a:t>: запаљење жучних путева  </a:t>
            </a:r>
          </a:p>
          <a:p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Болести билијарног тракта</a:t>
            </a:r>
          </a:p>
        </p:txBody>
      </p:sp>
      <p:pic>
        <p:nvPicPr>
          <p:cNvPr id="4" name="Picture 2" descr="https://thumbs.dreamstime.com/b/gallstones-gallbladder-anatomy-duodenum-pancreas-spleen-82580312.jpg"/>
          <p:cNvPicPr>
            <a:picLocks noChangeAspect="1" noChangeArrowheads="1"/>
          </p:cNvPicPr>
          <p:nvPr/>
        </p:nvPicPr>
        <p:blipFill>
          <a:blip r:embed="rId2" cstate="print"/>
          <a:srcRect t="11433" b="14761"/>
          <a:stretch>
            <a:fillRect/>
          </a:stretch>
        </p:blipFill>
        <p:spPr bwMode="auto">
          <a:xfrm>
            <a:off x="2286000" y="3276600"/>
            <a:ext cx="4242816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7225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09600"/>
            <a:ext cx="8839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 smtClean="0">
                <a:latin typeface="Palatino Linotype" pitchFamily="18" charset="0"/>
              </a:rPr>
              <a:t>Присуство каменаца у жучној кеси 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 smtClean="0">
                <a:latin typeface="Palatino Linotype" pitchFamily="18" charset="0"/>
              </a:rPr>
              <a:t>Често обољење (нарочито у земљама са вишим стандардом)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 smtClean="0">
                <a:latin typeface="Palatino Linotype" pitchFamily="18" charset="0"/>
              </a:rPr>
              <a:t>Женски пол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 smtClean="0">
                <a:latin typeface="Palatino Linotype" pitchFamily="18" charset="0"/>
              </a:rPr>
              <a:t>Гојазност, дијабетес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latin typeface="Palatino Linotype" pitchFamily="18" charset="0"/>
              </a:rPr>
              <a:t>" Мирни" </a:t>
            </a:r>
            <a:r>
              <a:rPr lang="ru-RU" sz="1600" dirty="0" smtClean="0">
                <a:latin typeface="Palatino Linotype" pitchFamily="18" charset="0"/>
              </a:rPr>
              <a:t>(без симптома), обично </a:t>
            </a:r>
            <a:r>
              <a:rPr lang="ru-RU" sz="1600" b="1" dirty="0" smtClean="0">
                <a:latin typeface="Palatino Linotype" pitchFamily="18" charset="0"/>
              </a:rPr>
              <a:t>појединачни</a:t>
            </a:r>
            <a:r>
              <a:rPr lang="ru-RU" sz="1600" dirty="0" smtClean="0">
                <a:latin typeface="Palatino Linotype" pitchFamily="18" charset="0"/>
              </a:rPr>
              <a:t>, откривају се </a:t>
            </a:r>
            <a:r>
              <a:rPr lang="ru-RU" sz="1600" b="1" dirty="0" smtClean="0">
                <a:latin typeface="Palatino Linotype" pitchFamily="18" charset="0"/>
              </a:rPr>
              <a:t>случајно</a:t>
            </a:r>
            <a:r>
              <a:rPr lang="ru-RU" sz="1600" dirty="0" smtClean="0">
                <a:latin typeface="Palatino Linotype" pitchFamily="18" charset="0"/>
              </a:rPr>
              <a:t> при УЗ прегледу абдомена 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latin typeface="Palatino Linotype" pitchFamily="18" charset="0"/>
              </a:rPr>
              <a:t>"Активни“</a:t>
            </a:r>
            <a:r>
              <a:rPr lang="sr-Cyrl-RS" sz="1600" dirty="0" smtClean="0">
                <a:latin typeface="Palatino Linotype" pitchFamily="18" charset="0"/>
              </a:rPr>
              <a:t> праћени тегобама</a:t>
            </a:r>
            <a:r>
              <a:rPr lang="ru-RU" sz="1600" dirty="0" smtClean="0">
                <a:latin typeface="Palatino Linotype" pitchFamily="18" charset="0"/>
              </a:rPr>
              <a:t> (</a:t>
            </a:r>
            <a:r>
              <a:rPr lang="en-US" sz="1600" dirty="0" err="1" smtClean="0">
                <a:latin typeface="Palatino Linotype" pitchFamily="18" charset="0"/>
              </a:rPr>
              <a:t>colica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biliaris</a:t>
            </a:r>
            <a:r>
              <a:rPr lang="ru-RU" sz="1600" dirty="0" smtClean="0">
                <a:latin typeface="Palatino Linotype" pitchFamily="18" charset="0"/>
              </a:rPr>
              <a:t>) </a:t>
            </a:r>
            <a:endParaRPr lang="en-U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CS" sz="1600" b="1" dirty="0">
                <a:latin typeface="Palatino Linotype" pitchFamily="18" charset="0"/>
                <a:cs typeface="Times New Roman" pitchFamily="18" charset="0"/>
              </a:rPr>
              <a:t>Стадијуми </a:t>
            </a:r>
            <a:r>
              <a:rPr lang="sr-Cyrl-CS" sz="1600" b="1" dirty="0" err="1">
                <a:latin typeface="Palatino Linotype" pitchFamily="18" charset="0"/>
                <a:cs typeface="Times New Roman" pitchFamily="18" charset="0"/>
              </a:rPr>
              <a:t>билијарне</a:t>
            </a:r>
            <a:r>
              <a:rPr lang="sr-Cyrl-CS" sz="1600" b="1" dirty="0"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sr-Cyrl-CS" sz="1600" b="1" dirty="0" err="1">
                <a:latin typeface="Palatino Linotype" pitchFamily="18" charset="0"/>
                <a:cs typeface="Times New Roman" pitchFamily="18" charset="0"/>
              </a:rPr>
              <a:t>калкулозе</a:t>
            </a:r>
            <a:endParaRPr lang="sr-Cyrl-CS" sz="1600" b="1" dirty="0">
              <a:latin typeface="Palatino Linotype" pitchFamily="18" charset="0"/>
              <a:cs typeface="Times New Roman" pitchFamily="18" charset="0"/>
            </a:endParaRPr>
          </a:p>
          <a:p>
            <a:pPr marL="800100" lvl="1" indent="-342900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sr-Cyrl-CS" sz="1600" dirty="0" err="1">
                <a:latin typeface="Palatino Linotype" pitchFamily="18" charset="0"/>
                <a:cs typeface="Times New Roman" pitchFamily="18" charset="0"/>
              </a:rPr>
              <a:t>литогени</a:t>
            </a:r>
            <a:r>
              <a:rPr lang="sr-Cyrl-CS" sz="1600" dirty="0">
                <a:latin typeface="Palatino Linotype" pitchFamily="18" charset="0"/>
                <a:cs typeface="Times New Roman" pitchFamily="18" charset="0"/>
              </a:rPr>
              <a:t> стадијум (када је фаворизована синтеза камена)</a:t>
            </a:r>
          </a:p>
          <a:p>
            <a:pPr marL="800100" lvl="1" indent="-342900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sr-Cyrl-CS" sz="1600" dirty="0" err="1">
                <a:latin typeface="Palatino Linotype" pitchFamily="18" charset="0"/>
                <a:cs typeface="Times New Roman" pitchFamily="18" charset="0"/>
              </a:rPr>
              <a:t>асимптоматска</a:t>
            </a:r>
            <a:r>
              <a:rPr lang="sr-Cyrl-CS" sz="1600" dirty="0">
                <a:latin typeface="Palatino Linotype" pitchFamily="18" charset="0"/>
                <a:cs typeface="Times New Roman" pitchFamily="18" charset="0"/>
              </a:rPr>
              <a:t> фаза (без субјективних тегоба)</a:t>
            </a:r>
          </a:p>
          <a:p>
            <a:pPr marL="800100" lvl="1" indent="-342900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sr-Cyrl-CS" sz="1600" dirty="0" err="1">
                <a:latin typeface="Palatino Linotype" pitchFamily="18" charset="0"/>
                <a:cs typeface="Times New Roman" pitchFamily="18" charset="0"/>
              </a:rPr>
              <a:t>симптоматска</a:t>
            </a:r>
            <a:r>
              <a:rPr lang="sr-Cyrl-CS" sz="1600" dirty="0">
                <a:latin typeface="Palatino Linotype" pitchFamily="18" charset="0"/>
                <a:cs typeface="Times New Roman" pitchFamily="18" charset="0"/>
              </a:rPr>
              <a:t> фаза </a:t>
            </a:r>
            <a:r>
              <a:rPr lang="en-US" sz="1600" dirty="0">
                <a:latin typeface="Palatino Linotype" pitchFamily="18" charset="0"/>
                <a:cs typeface="Times New Roman" pitchFamily="18" charset="0"/>
              </a:rPr>
              <a:t>(</a:t>
            </a:r>
            <a:r>
              <a:rPr lang="sr-Cyrl-CS" sz="1600" dirty="0">
                <a:latin typeface="Palatino Linotype" pitchFamily="18" charset="0"/>
                <a:cs typeface="Times New Roman" pitchFamily="18" charset="0"/>
              </a:rPr>
              <a:t>када се манифестује </a:t>
            </a:r>
            <a:r>
              <a:rPr lang="sr-Cyrl-CS" sz="1600" dirty="0" err="1">
                <a:latin typeface="Palatino Linotype" pitchFamily="18" charset="0"/>
                <a:cs typeface="Times New Roman" pitchFamily="18" charset="0"/>
              </a:rPr>
              <a:t>билијарном</a:t>
            </a:r>
            <a:r>
              <a:rPr lang="sr-Cyrl-CS" sz="1600" dirty="0">
                <a:latin typeface="Palatino Linotype" pitchFamily="18" charset="0"/>
                <a:cs typeface="Times New Roman" pitchFamily="18" charset="0"/>
              </a:rPr>
              <a:t> коликом</a:t>
            </a:r>
            <a:r>
              <a:rPr lang="en-US" sz="1600" dirty="0">
                <a:latin typeface="Palatino Linotype" pitchFamily="18" charset="0"/>
                <a:cs typeface="Times New Roman" pitchFamily="18" charset="0"/>
              </a:rPr>
              <a:t>)</a:t>
            </a:r>
            <a:endParaRPr lang="sr-Cyrl-CS" sz="1600" dirty="0">
              <a:latin typeface="Palatino Linotype" pitchFamily="18" charset="0"/>
              <a:cs typeface="Times New Roman" pitchFamily="18" charset="0"/>
            </a:endParaRPr>
          </a:p>
          <a:p>
            <a:pPr marL="800100" lvl="1" indent="-342900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sr-Cyrl-CS" sz="1600" dirty="0">
                <a:latin typeface="Palatino Linotype" pitchFamily="18" charset="0"/>
                <a:cs typeface="Times New Roman" pitchFamily="18" charset="0"/>
              </a:rPr>
              <a:t>компликована билијарна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калкулоза</a:t>
            </a:r>
            <a:endParaRPr lang="sr-Cyrl-CS" sz="1600" dirty="0"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Холелитијаза</a:t>
            </a:r>
          </a:p>
        </p:txBody>
      </p:sp>
    </p:spTree>
    <p:extLst>
      <p:ext uri="{BB962C8B-B14F-4D97-AF65-F5344CB8AC3E}">
        <p14:creationId xmlns:p14="http://schemas.microsoft.com/office/powerpoint/2010/main" xmlns="" val="133487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3060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Симтоми настају </a:t>
            </a:r>
            <a:r>
              <a:rPr lang="sr-Cyrl-RS" sz="1600" dirty="0" smtClean="0">
                <a:latin typeface="Palatino Linotype" pitchFamily="18" charset="0"/>
              </a:rPr>
              <a:t>услед </a:t>
            </a:r>
            <a:r>
              <a:rPr lang="x-none" sz="1600" smtClean="0">
                <a:latin typeface="Palatino Linotype" pitchFamily="18" charset="0"/>
              </a:rPr>
              <a:t>мигрирањ</a:t>
            </a:r>
            <a:r>
              <a:rPr lang="sr-Cyrl-RS" sz="1600" dirty="0" smtClean="0">
                <a:latin typeface="Palatino Linotype" pitchFamily="18" charset="0"/>
              </a:rPr>
              <a:t>а калкулуса</a:t>
            </a:r>
            <a:r>
              <a:rPr lang="x-none" sz="1600" smtClean="0">
                <a:latin typeface="Palatino Linotype" pitchFamily="18" charset="0"/>
              </a:rPr>
              <a:t> и опструкциј</a:t>
            </a:r>
            <a:r>
              <a:rPr lang="sr-Cyrl-RS" sz="1600" dirty="0" smtClean="0">
                <a:latin typeface="Palatino Linotype" pitchFamily="18" charset="0"/>
              </a:rPr>
              <a:t>е </a:t>
            </a:r>
            <a:r>
              <a:rPr lang="x-none" sz="1600" smtClean="0">
                <a:latin typeface="Palatino Linotype" pitchFamily="18" charset="0"/>
              </a:rPr>
              <a:t>дуктус </a:t>
            </a:r>
            <a:r>
              <a:rPr lang="x-none" sz="1600" dirty="0" err="1" smtClean="0">
                <a:latin typeface="Palatino Linotype" pitchFamily="18" charset="0"/>
              </a:rPr>
              <a:t>цистикуса</a:t>
            </a:r>
            <a:r>
              <a:rPr lang="x-none" sz="1600" dirty="0" smtClean="0">
                <a:latin typeface="Palatino Linotype" pitchFamily="18" charset="0"/>
              </a:rPr>
              <a:t>, дуктус </a:t>
            </a:r>
            <a:r>
              <a:rPr lang="x-none" sz="1600" dirty="0" err="1" smtClean="0">
                <a:latin typeface="Palatino Linotype" pitchFamily="18" charset="0"/>
              </a:rPr>
              <a:t>холедохуса</a:t>
            </a:r>
            <a:r>
              <a:rPr lang="x-none" sz="1600" dirty="0" smtClean="0">
                <a:latin typeface="Palatino Linotype" pitchFamily="18" charset="0"/>
              </a:rPr>
              <a:t> и ређе еродирањем зида жучне кесе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b="1" dirty="0" smtClean="0">
                <a:latin typeface="Palatino Linotype" pitchFamily="18" charset="0"/>
              </a:rPr>
              <a:t>Бол познат као </a:t>
            </a:r>
            <a:r>
              <a:rPr lang="x-none" sz="1600" b="1" smtClean="0">
                <a:latin typeface="Palatino Linotype" pitchFamily="18" charset="0"/>
              </a:rPr>
              <a:t>билијарна </a:t>
            </a:r>
            <a:r>
              <a:rPr lang="x-none" sz="1600" b="1" dirty="0" smtClean="0">
                <a:latin typeface="Palatino Linotype" pitchFamily="18" charset="0"/>
              </a:rPr>
              <a:t>колика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Висцерална</a:t>
            </a:r>
            <a:r>
              <a:rPr lang="x-none" sz="1600" dirty="0" smtClean="0">
                <a:latin typeface="Palatino Linotype" pitchFamily="18" charset="0"/>
              </a:rPr>
              <a:t> бол која настаје при наглој опструкцији дуктус </a:t>
            </a:r>
            <a:r>
              <a:rPr lang="x-none" sz="1600" dirty="0" err="1" smtClean="0">
                <a:latin typeface="Palatino Linotype" pitchFamily="18" charset="0"/>
              </a:rPr>
              <a:t>цистикуса</a:t>
            </a:r>
            <a:r>
              <a:rPr lang="x-none" sz="1600" dirty="0" smtClean="0">
                <a:latin typeface="Palatino Linotype" pitchFamily="18" charset="0"/>
              </a:rPr>
              <a:t> са последичним повећањем </a:t>
            </a:r>
            <a:r>
              <a:rPr lang="x-none" sz="1600" dirty="0" err="1" smtClean="0">
                <a:latin typeface="Palatino Linotype" pitchFamily="18" charset="0"/>
              </a:rPr>
              <a:t>интралуминарног</a:t>
            </a:r>
            <a:r>
              <a:rPr lang="x-none" sz="1600" dirty="0" smtClean="0">
                <a:latin typeface="Palatino Linotype" pitchFamily="18" charset="0"/>
              </a:rPr>
              <a:t> притиска који се не смањује </a:t>
            </a:r>
            <a:r>
              <a:rPr lang="x-none" sz="1600" dirty="0" err="1" smtClean="0">
                <a:latin typeface="Palatino Linotype" pitchFamily="18" charset="0"/>
              </a:rPr>
              <a:t>билијарним</a:t>
            </a:r>
            <a:r>
              <a:rPr lang="x-none" sz="1600" dirty="0" smtClean="0">
                <a:latin typeface="Palatino Linotype" pitchFamily="18" charset="0"/>
              </a:rPr>
              <a:t> контракцијама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Напади болова</a:t>
            </a:r>
            <a:r>
              <a:rPr lang="sr-Cyrl-RS" sz="1600" dirty="0" smtClean="0">
                <a:latin typeface="Palatino Linotype" pitchFamily="18" charset="0"/>
              </a:rPr>
              <a:t> настају нагло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x-none" sz="1600" dirty="0" smtClean="0">
                <a:latin typeface="Palatino Linotype" pitchFamily="18" charset="0"/>
              </a:rPr>
              <a:t>у било које доба дана или ноћи, најчешће након оброка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Осећај муклих болова, локализованих </a:t>
            </a:r>
            <a:r>
              <a:rPr lang="x-none" sz="1600" u="sng" smtClean="0">
                <a:latin typeface="Palatino Linotype" pitchFamily="18" charset="0"/>
              </a:rPr>
              <a:t>у </a:t>
            </a:r>
            <a:r>
              <a:rPr lang="x-none" sz="1600" u="sng" dirty="0" err="1" smtClean="0">
                <a:latin typeface="Palatino Linotype" pitchFamily="18" charset="0"/>
              </a:rPr>
              <a:t>епигастријуму</a:t>
            </a:r>
            <a:r>
              <a:rPr lang="x-none" sz="1600" u="sng" dirty="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и у десном горњем квадранту </a:t>
            </a:r>
            <a:r>
              <a:rPr lang="x-none" sz="1600" smtClean="0">
                <a:latin typeface="Palatino Linotype" pitchFamily="18" charset="0"/>
              </a:rPr>
              <a:t>са </a:t>
            </a:r>
            <a:r>
              <a:rPr lang="sr-Cyrl-RS" sz="1600" dirty="0" smtClean="0">
                <a:latin typeface="Palatino Linotype" pitchFamily="18" charset="0"/>
              </a:rPr>
              <a:t>ширењем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u="sng" dirty="0" smtClean="0">
                <a:latin typeface="Palatino Linotype" pitchFamily="18" charset="0"/>
              </a:rPr>
              <a:t>у десну лопатицу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u="sng" dirty="0" err="1" smtClean="0">
                <a:latin typeface="Palatino Linotype" pitchFamily="18" charset="0"/>
              </a:rPr>
              <a:t>интерскапуларну</a:t>
            </a:r>
            <a:r>
              <a:rPr lang="x-none" sz="1600" u="sng" dirty="0" smtClean="0">
                <a:latin typeface="Palatino Linotype" pitchFamily="18" charset="0"/>
              </a:rPr>
              <a:t> регију </a:t>
            </a:r>
            <a:r>
              <a:rPr lang="x-none" sz="1600" dirty="0" smtClean="0">
                <a:latin typeface="Palatino Linotype" pitchFamily="18" charset="0"/>
              </a:rPr>
              <a:t>и </a:t>
            </a:r>
            <a:r>
              <a:rPr lang="x-none" sz="1600" u="sng" smtClean="0">
                <a:latin typeface="Palatino Linotype" pitchFamily="18" charset="0"/>
              </a:rPr>
              <a:t>десно раме</a:t>
            </a:r>
            <a:endParaRPr lang="en-U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>
                <a:latin typeface="Palatino Linotype" pitchFamily="18" charset="0"/>
              </a:rPr>
              <a:t>Болесници су немирни, </a:t>
            </a:r>
            <a:r>
              <a:rPr lang="sr-Cyrl-RS" sz="1600" dirty="0" smtClean="0">
                <a:latin typeface="Palatino Linotype" pitchFamily="18" charset="0"/>
              </a:rPr>
              <a:t>покушавају </a:t>
            </a:r>
            <a:r>
              <a:rPr lang="x-none" sz="1600" smtClean="0">
                <a:latin typeface="Palatino Linotype" pitchFamily="18" charset="0"/>
              </a:rPr>
              <a:t>да </a:t>
            </a:r>
            <a:r>
              <a:rPr lang="x-none" sz="1600">
                <a:latin typeface="Palatino Linotype" pitchFamily="18" charset="0"/>
              </a:rPr>
              <a:t>нађу положај који ће им </a:t>
            </a:r>
            <a:r>
              <a:rPr lang="sr-Cyrl-RS" sz="1600" dirty="0" smtClean="0">
                <a:latin typeface="Palatino Linotype" pitchFamily="18" charset="0"/>
              </a:rPr>
              <a:t>умањити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>
                <a:latin typeface="Palatino Linotype" pitchFamily="18" charset="0"/>
              </a:rPr>
              <a:t>бол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Често мучнин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, повраћање</a:t>
            </a:r>
            <a:endParaRPr lang="x-none" sz="160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Понекад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>
                <a:latin typeface="Palatino Linotype" pitchFamily="18" charset="0"/>
              </a:rPr>
              <a:t>блага хипербилирубинемија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>
                <a:latin typeface="Palatino Linotype" pitchFamily="18" charset="0"/>
              </a:rPr>
              <a:t>Појава дрхтавице и температуре уз билијарну колику упућује на </a:t>
            </a:r>
            <a:r>
              <a:rPr lang="x-none" sz="1600" smtClean="0">
                <a:latin typeface="Palatino Linotype" pitchFamily="18" charset="0"/>
              </a:rPr>
              <a:t>компликације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  <a:r>
              <a:rPr lang="x-none" sz="1600" smtClean="0">
                <a:latin typeface="Palatino Linotype" pitchFamily="18" charset="0"/>
              </a:rPr>
              <a:t>холангитис</a:t>
            </a:r>
            <a:r>
              <a:rPr lang="x-none" sz="1600">
                <a:latin typeface="Palatino Linotype" pitchFamily="18" charset="0"/>
              </a:rPr>
              <a:t>, холециститис, </a:t>
            </a:r>
            <a:r>
              <a:rPr lang="x-none" sz="1600" smtClean="0">
                <a:latin typeface="Palatino Linotype" pitchFamily="18" charset="0"/>
              </a:rPr>
              <a:t>панкреатитис</a:t>
            </a:r>
            <a:r>
              <a:rPr lang="sr-Cyrl-RS" sz="1600" dirty="0" smtClean="0">
                <a:latin typeface="Palatino Linotype" pitchFamily="18" charset="0"/>
              </a:rPr>
              <a:t>...</a:t>
            </a:r>
            <a:endParaRPr lang="x-none" sz="160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Билијарна колика</a:t>
            </a:r>
          </a:p>
        </p:txBody>
      </p:sp>
    </p:spTree>
    <p:extLst>
      <p:ext uri="{BB962C8B-B14F-4D97-AF65-F5344CB8AC3E}">
        <p14:creationId xmlns:p14="http://schemas.microsoft.com/office/powerpoint/2010/main" xmlns="" val="95151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533192"/>
            <a:ext cx="8991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solidFill>
                  <a:srgbClr val="FF0000"/>
                </a:solidFill>
                <a:latin typeface="Palatino Linotype" pitchFamily="18" charset="0"/>
              </a:rPr>
              <a:t>Опструкција дуктуса цистикуса </a:t>
            </a:r>
            <a:r>
              <a:rPr lang="sr-Cyrl-CS" sz="1600" dirty="0" smtClean="0">
                <a:latin typeface="Palatino Linotype" pitchFamily="18" charset="0"/>
              </a:rPr>
              <a:t>настаје када, се камен заглави у изводном делу жучне кесе: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ако није присутна инфекција настаје </a:t>
            </a:r>
            <a:r>
              <a:rPr lang="sr-Cyrl-CS" sz="1600" b="1" dirty="0" smtClean="0">
                <a:latin typeface="Palatino Linotype" pitchFamily="18" charset="0"/>
              </a:rPr>
              <a:t>хидропс жучне кесице</a:t>
            </a:r>
            <a:r>
              <a:rPr lang="sr-Cyrl-CS" sz="1600" dirty="0" smtClean="0">
                <a:latin typeface="Palatino Linotype" pitchFamily="18" charset="0"/>
              </a:rPr>
              <a:t>  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ако  је присутна инфекција настаје </a:t>
            </a:r>
            <a:r>
              <a:rPr lang="sr-Cyrl-CS" sz="1600" b="1" dirty="0" smtClean="0">
                <a:latin typeface="Palatino Linotype" pitchFamily="18" charset="0"/>
              </a:rPr>
              <a:t>акутни или хронични  холециститис</a:t>
            </a:r>
            <a:r>
              <a:rPr lang="sr-Cyrl-CS" sz="1600" dirty="0" smtClean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solidFill>
                  <a:srgbClr val="FF0000"/>
                </a:solidFill>
                <a:latin typeface="Palatino Linotype" pitchFamily="18" charset="0"/>
              </a:rPr>
              <a:t>Опструкција  дуктуса холедохуса </a:t>
            </a:r>
            <a:r>
              <a:rPr lang="sr-Cyrl-CS" sz="1600" dirty="0" smtClean="0">
                <a:latin typeface="Palatino Linotype" pitchFamily="18" charset="0"/>
              </a:rPr>
              <a:t>има за последицу појаву: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 </a:t>
            </a:r>
            <a:r>
              <a:rPr lang="sr-Cyrl-CS" sz="1600" b="1" dirty="0" smtClean="0">
                <a:latin typeface="Palatino Linotype" pitchFamily="18" charset="0"/>
              </a:rPr>
              <a:t>жутице, акутног панкреатитиса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Ширењем инфекције </a:t>
            </a:r>
            <a:r>
              <a:rPr lang="sr-Cyrl-CS" sz="1600" dirty="0" smtClean="0">
                <a:solidFill>
                  <a:srgbClr val="FF0000"/>
                </a:solidFill>
                <a:latin typeface="Palatino Linotype" pitchFamily="18" charset="0"/>
              </a:rPr>
              <a:t>ретроградно </a:t>
            </a:r>
            <a:r>
              <a:rPr lang="sr-Cyrl-CS" sz="1600" dirty="0" smtClean="0">
                <a:latin typeface="Palatino Linotype" pitchFamily="18" charset="0"/>
              </a:rPr>
              <a:t>може доћи до запаљења жучних путева у јетри, што за последицу може да има </a:t>
            </a:r>
            <a:r>
              <a:rPr lang="sr-Cyrl-CS" sz="1600" b="1" dirty="0" smtClean="0">
                <a:latin typeface="Palatino Linotype" pitchFamily="18" charset="0"/>
              </a:rPr>
              <a:t>цирозу јетре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solidFill>
                  <a:srgbClr val="FF0000"/>
                </a:solidFill>
                <a:latin typeface="Palatino Linotype" pitchFamily="18" charset="0"/>
              </a:rPr>
              <a:t>Опструкција црева</a:t>
            </a:r>
            <a:r>
              <a:rPr lang="sr-Cyrl-CS" sz="1600" dirty="0" smtClean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</a:pPr>
            <a:r>
              <a:rPr lang="sr-Cyrl-CS" sz="1600" dirty="0" smtClean="0">
                <a:latin typeface="Palatino Linotype" pitchFamily="18" charset="0"/>
              </a:rPr>
              <a:t>     запушење црева каменом </a:t>
            </a:r>
            <a:r>
              <a:rPr lang="sr-Cyrl-CS" sz="1600" b="1" dirty="0" smtClean="0">
                <a:latin typeface="Palatino Linotype" pitchFamily="18" charset="0"/>
              </a:rPr>
              <a:t>(билијарни илеус) </a:t>
            </a:r>
            <a:r>
              <a:rPr lang="sr-Cyrl-CS" sz="1600" dirty="0" smtClean="0">
                <a:latin typeface="Palatino Linotype" pitchFamily="18" charset="0"/>
              </a:rPr>
              <a:t>настаје обично при пуцању жучне кесе,  када се појединачни, велики, камен углави у лумен црева</a:t>
            </a:r>
            <a:br>
              <a:rPr lang="sr-Cyrl-CS" sz="1600" dirty="0" smtClean="0">
                <a:latin typeface="Palatino Linotype" pitchFamily="18" charset="0"/>
              </a:rPr>
            </a:br>
            <a:endParaRPr lang="sr-Latn-CS" sz="1600" dirty="0" smtClean="0">
              <a:latin typeface="Palatino Linotype" pitchFamily="18" charset="0"/>
            </a:endParaRPr>
          </a:p>
          <a:p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Компликације холелитијазе</a:t>
            </a:r>
          </a:p>
        </p:txBody>
      </p:sp>
    </p:spTree>
    <p:extLst>
      <p:ext uri="{BB962C8B-B14F-4D97-AF65-F5344CB8AC3E}">
        <p14:creationId xmlns:p14="http://schemas.microsoft.com/office/powerpoint/2010/main" xmlns="" val="217901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548778"/>
            <a:ext cx="88392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</a:pPr>
            <a:r>
              <a:rPr lang="sr-Cyrl-CS" sz="1600" b="1" dirty="0" smtClean="0">
                <a:latin typeface="Palatino Linotype" pitchFamily="18" charset="0"/>
              </a:rPr>
              <a:t>Присуство калкулуса у заједничком жучном каналу </a:t>
            </a:r>
            <a:r>
              <a:rPr lang="sr-Cyrl-CS" sz="1600" dirty="0" smtClean="0">
                <a:latin typeface="Palatino Linotype" pitchFamily="18" charset="0"/>
              </a:rPr>
              <a:t>(</a:t>
            </a:r>
            <a:r>
              <a:rPr lang="en-US" sz="1600" b="1" dirty="0" err="1" smtClean="0">
                <a:latin typeface="Palatino Linotype" pitchFamily="18" charset="0"/>
              </a:rPr>
              <a:t>ductus</a:t>
            </a:r>
            <a:r>
              <a:rPr lang="en-US" sz="1600" b="1" dirty="0" smtClean="0">
                <a:latin typeface="Palatino Linotype" pitchFamily="18" charset="0"/>
              </a:rPr>
              <a:t> </a:t>
            </a:r>
            <a:r>
              <a:rPr lang="en-US" sz="1600" b="1" dirty="0" err="1" smtClean="0">
                <a:latin typeface="Palatino Linotype" pitchFamily="18" charset="0"/>
              </a:rPr>
              <a:t>holedohusu</a:t>
            </a:r>
            <a:r>
              <a:rPr lang="sr-Cyrl-CS" sz="1600" dirty="0" smtClean="0">
                <a:latin typeface="Palatino Linotype" pitchFamily="18" charset="0"/>
              </a:rPr>
              <a:t>) </a:t>
            </a:r>
          </a:p>
          <a:p>
            <a:pPr marL="285750" indent="-285750">
              <a:lnSpc>
                <a:spcPct val="150000"/>
              </a:lnSpc>
            </a:pPr>
            <a:endParaRPr lang="sr-Cyrl-CS" sz="1600" dirty="0" smtClean="0">
              <a:latin typeface="Palatino Linotyp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Већина </a:t>
            </a:r>
            <a:r>
              <a:rPr lang="x-none" sz="1600" dirty="0" err="1" smtClean="0">
                <a:latin typeface="Palatino Linotype" pitchFamily="18" charset="0"/>
              </a:rPr>
              <a:t>каменаца</a:t>
            </a:r>
            <a:r>
              <a:rPr lang="x-none" sz="1600" dirty="0" smtClean="0">
                <a:latin typeface="Palatino Linotype" pitchFamily="18" charset="0"/>
              </a:rPr>
              <a:t> дуктус </a:t>
            </a:r>
            <a:r>
              <a:rPr lang="x-none" sz="1600" dirty="0" err="1" smtClean="0">
                <a:latin typeface="Palatino Linotype" pitchFamily="18" charset="0"/>
              </a:rPr>
              <a:t>холедохуса</a:t>
            </a:r>
            <a:r>
              <a:rPr lang="x-none" sz="1600" dirty="0" smtClean="0">
                <a:latin typeface="Palatino Linotype" pitchFamily="18" charset="0"/>
              </a:rPr>
              <a:t> настаје у </a:t>
            </a:r>
            <a:r>
              <a:rPr lang="x-none" sz="1600" smtClean="0">
                <a:latin typeface="Palatino Linotype" pitchFamily="18" charset="0"/>
              </a:rPr>
              <a:t>жучној кеси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Ретко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могу настати и у </a:t>
            </a:r>
            <a:r>
              <a:rPr lang="x-none" sz="1600" dirty="0" err="1" smtClean="0">
                <a:latin typeface="Palatino Linotype" pitchFamily="18" charset="0"/>
              </a:rPr>
              <a:t>интрахепатичним</a:t>
            </a:r>
            <a:r>
              <a:rPr lang="x-none" sz="1600" dirty="0" smtClean="0">
                <a:latin typeface="Palatino Linotype" pitchFamily="18" charset="0"/>
              </a:rPr>
              <a:t> жучним путевима или у </a:t>
            </a:r>
            <a:r>
              <a:rPr lang="x-none" sz="1600" smtClean="0">
                <a:latin typeface="Palatino Linotype" pitchFamily="18" charset="0"/>
              </a:rPr>
              <a:t>самом холедохусу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Дуго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могу бити </a:t>
            </a:r>
            <a:r>
              <a:rPr lang="x-none" sz="1600" dirty="0" err="1" smtClean="0">
                <a:latin typeface="Palatino Linotype" pitchFamily="18" charset="0"/>
              </a:rPr>
              <a:t>асимптоматски</a:t>
            </a:r>
            <a:r>
              <a:rPr lang="x-none" sz="1600" dirty="0" smtClean="0">
                <a:latin typeface="Palatino Linotype" pitchFamily="18" charset="0"/>
              </a:rPr>
              <a:t>, могу спонтано мигрирати </a:t>
            </a:r>
            <a:r>
              <a:rPr lang="x-none" sz="1600" smtClean="0">
                <a:latin typeface="Palatino Linotype" pitchFamily="18" charset="0"/>
              </a:rPr>
              <a:t>у црево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Често доводе до </a:t>
            </a:r>
            <a:r>
              <a:rPr lang="x-none" sz="1600" dirty="0" err="1" smtClean="0">
                <a:latin typeface="Palatino Linotype" pitchFamily="18" charset="0"/>
              </a:rPr>
              <a:t>билијарне</a:t>
            </a:r>
            <a:r>
              <a:rPr lang="x-none" sz="1600" dirty="0" smtClean="0">
                <a:latin typeface="Palatino Linotype" pitchFamily="18" charset="0"/>
              </a:rPr>
              <a:t> колике и компликација-</a:t>
            </a:r>
            <a:r>
              <a:rPr lang="x-none" sz="1600" dirty="0" err="1" smtClean="0">
                <a:latin typeface="Palatino Linotype" pitchFamily="18" charset="0"/>
              </a:rPr>
              <a:t>холангитис</a:t>
            </a:r>
            <a:r>
              <a:rPr lang="x-none" sz="1600" dirty="0" smtClean="0">
                <a:latin typeface="Palatino Linotype" pitchFamily="18" charset="0"/>
              </a:rPr>
              <a:t>, механички </a:t>
            </a:r>
            <a:r>
              <a:rPr lang="x-none" sz="1600" dirty="0" err="1" smtClean="0">
                <a:latin typeface="Palatino Linotype" pitchFamily="18" charset="0"/>
              </a:rPr>
              <a:t>иктерус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билијарни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панкреатитис</a:t>
            </a:r>
            <a:endParaRPr lang="x-none" sz="1600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Холедохолитијаза</a:t>
            </a:r>
          </a:p>
        </p:txBody>
      </p:sp>
      <p:pic>
        <p:nvPicPr>
          <p:cNvPr id="65538" name="Picture 2" descr="https://www.researchgate.net/profile/Seetharaman_Hariharan2/publication/223963794/figure/fig2/AS:601675127590947@1520461937985/b-Gallbladder-filled-with-calculi-at-cholecystectom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4038600"/>
            <a:ext cx="3514725" cy="2581276"/>
          </a:xfrm>
          <a:prstGeom prst="rect">
            <a:avLst/>
          </a:prstGeom>
          <a:noFill/>
        </p:spPr>
      </p:pic>
      <p:pic>
        <p:nvPicPr>
          <p:cNvPr id="65540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" y="4093616"/>
            <a:ext cx="3314700" cy="26119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3888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551557"/>
            <a:ext cx="8763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sr-Cyrl-CS" sz="1600" b="1" dirty="0" smtClean="0">
                <a:latin typeface="Palatino Linotype" pitchFamily="18" charset="0"/>
              </a:rPr>
              <a:t>Присуство калкулуса у заједничком жучном каналу </a:t>
            </a:r>
            <a:r>
              <a:rPr lang="sr-Cyrl-CS" sz="1600" dirty="0" smtClean="0">
                <a:latin typeface="Palatino Linotype" pitchFamily="18" charset="0"/>
              </a:rPr>
              <a:t>(</a:t>
            </a:r>
            <a:r>
              <a:rPr lang="en-US" sz="1600" b="1" dirty="0" err="1" smtClean="0">
                <a:latin typeface="Palatino Linotype" pitchFamily="18" charset="0"/>
              </a:rPr>
              <a:t>ductus</a:t>
            </a:r>
            <a:r>
              <a:rPr lang="en-US" sz="1600" b="1" dirty="0" smtClean="0">
                <a:latin typeface="Palatino Linotype" pitchFamily="18" charset="0"/>
              </a:rPr>
              <a:t> </a:t>
            </a:r>
            <a:r>
              <a:rPr lang="en-US" sz="1600" b="1" dirty="0" err="1" smtClean="0">
                <a:latin typeface="Palatino Linotype" pitchFamily="18" charset="0"/>
              </a:rPr>
              <a:t>holedohusu</a:t>
            </a:r>
            <a:r>
              <a:rPr lang="sr-Cyrl-CS" sz="1600" dirty="0" smtClean="0">
                <a:latin typeface="Palatino Linotype" pitchFamily="18" charset="0"/>
              </a:rPr>
              <a:t>)  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b="1" dirty="0" smtClean="0">
                <a:latin typeface="Palatino Linotype" pitchFamily="18" charset="0"/>
              </a:rPr>
              <a:t>Секундарна</a:t>
            </a:r>
            <a:r>
              <a:rPr lang="sr-Cyrl-CS" sz="1600" dirty="0" smtClean="0">
                <a:latin typeface="Palatino Linotype" pitchFamily="18" charset="0"/>
              </a:rPr>
              <a:t>-најчешће удружена са </a:t>
            </a:r>
            <a:r>
              <a:rPr lang="sr-Cyrl-CS" sz="1600" dirty="0" err="1" smtClean="0">
                <a:latin typeface="Palatino Linotype" pitchFamily="18" charset="0"/>
              </a:rPr>
              <a:t>калкулозом</a:t>
            </a:r>
            <a:r>
              <a:rPr lang="sr-Cyrl-CS" sz="1600" dirty="0" smtClean="0">
                <a:latin typeface="Palatino Linotype" pitchFamily="18" charset="0"/>
              </a:rPr>
              <a:t> жучне кесице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b="1" dirty="0" smtClean="0">
                <a:latin typeface="Palatino Linotype" pitchFamily="18" charset="0"/>
              </a:rPr>
              <a:t>Примарна</a:t>
            </a:r>
            <a:r>
              <a:rPr lang="sr-Cyrl-CS" sz="1600" dirty="0" smtClean="0">
                <a:latin typeface="Palatino Linotype" pitchFamily="18" charset="0"/>
              </a:rPr>
              <a:t> холедохолитијаза много ређе ( калкулуси присутни у холедохусу, али не и у жучној кеси или настанак калкулуса у холедохусу после холецистектомије): </a:t>
            </a: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резидуални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(нису виђени током холецистектомије, а присутни након </a:t>
            </a:r>
            <a:r>
              <a:rPr lang="en-US" sz="1600" dirty="0" smtClean="0">
                <a:latin typeface="Palatino Linotype" pitchFamily="18" charset="0"/>
                <a:cs typeface="Times New Roman" pitchFamily="18" charset="0"/>
              </a:rPr>
              <a:t>&lt;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3 год) и </a:t>
            </a: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рекурентни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(јављају се након </a:t>
            </a:r>
            <a:r>
              <a:rPr lang="en-US" sz="1600" dirty="0" smtClean="0">
                <a:latin typeface="Palatino Linotype" pitchFamily="18" charset="0"/>
                <a:cs typeface="Times New Roman" pitchFamily="18" charset="0"/>
              </a:rPr>
              <a:t>&gt;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  <a:cs typeface="Times New Roman" pitchFamily="18" charset="0"/>
              </a:rPr>
              <a:t>3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год од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холецистектомије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CS" sz="1600" b="1" dirty="0" smtClean="0">
                <a:latin typeface="Palatino Linotype" pitchFamily="18" charset="0"/>
              </a:rPr>
              <a:t>Клиничка слика</a:t>
            </a:r>
          </a:p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sr-Cyrl-CS" sz="1600" dirty="0" smtClean="0">
                <a:latin typeface="Palatino Linotype" pitchFamily="18" charset="0"/>
              </a:rPr>
              <a:t>Без симптома (случајно УЗ или при операцији калкулозе жучне кесе) </a:t>
            </a:r>
          </a:p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sr-Cyrl-CS" sz="1600" dirty="0" smtClean="0">
                <a:latin typeface="Palatino Linotype" pitchFamily="18" charset="0"/>
              </a:rPr>
              <a:t>Симптоматски (чешће) доводе до: </a:t>
            </a:r>
            <a:r>
              <a:rPr lang="sr-Cyrl-CS" sz="1600" b="1" dirty="0" smtClean="0">
                <a:latin typeface="Palatino Linotype" pitchFamily="18" charset="0"/>
              </a:rPr>
              <a:t>холангитиса и опструктивног иктеруса 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са болом испод ДРЛ 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температуром, језом, дрхтавицом и грозницом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тамном мокраћом 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светлом столицом </a:t>
            </a:r>
          </a:p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sr-Cyrl-CS" sz="1600" b="1" dirty="0" smtClean="0">
                <a:latin typeface="Palatino Linotype" pitchFamily="18" charset="0"/>
              </a:rPr>
              <a:t>Лабораторијске анализе указују на холестазу: </a:t>
            </a:r>
            <a:r>
              <a:rPr lang="en-US" sz="1600" dirty="0" smtClean="0">
                <a:latin typeface="Palatino Linotype" pitchFamily="18" charset="0"/>
                <a:cs typeface="Times New Roman" pitchFamily="18" charset="0"/>
              </a:rPr>
              <a:t>↑ ALP, ↑ </a:t>
            </a:r>
            <a:r>
              <a:rPr lang="en-US" sz="1600" dirty="0" err="1" smtClean="0">
                <a:latin typeface="Palatino Linotype" pitchFamily="18" charset="0"/>
                <a:cs typeface="Times New Roman" pitchFamily="18" charset="0"/>
              </a:rPr>
              <a:t>Bil</a:t>
            </a:r>
            <a:r>
              <a:rPr lang="en-US" sz="1600" dirty="0" smtClean="0">
                <a:latin typeface="Palatino Linotype" pitchFamily="18" charset="0"/>
                <a:cs typeface="Times New Roman" pitchFamily="18" charset="0"/>
              </a:rPr>
              <a:t>, ↑ AST, ALT</a:t>
            </a:r>
            <a:r>
              <a:rPr lang="sr-Cyrl-CS" sz="1600" dirty="0" smtClean="0">
                <a:latin typeface="Palatino Linotype" pitchFamily="18" charset="0"/>
              </a:rPr>
              <a:t> </a:t>
            </a:r>
            <a:endParaRPr lang="en-US" sz="1600" dirty="0" smtClean="0">
              <a:latin typeface="Palatino Linotype" pitchFamily="18" charset="0"/>
            </a:endParaRPr>
          </a:p>
          <a:p>
            <a:pPr>
              <a:buClr>
                <a:srgbClr val="FF0000"/>
              </a:buClr>
            </a:pPr>
            <a:endParaRPr lang="sr-Cyrl-CS" sz="1600" dirty="0" smtClean="0">
              <a:latin typeface="Corbel" pitchFamily="34" charset="0"/>
            </a:endParaRPr>
          </a:p>
          <a:p>
            <a:endParaRPr lang="x-none" sz="1600" dirty="0" smtClean="0">
              <a:latin typeface="Palatino Linotype" pitchFamily="18" charset="0"/>
            </a:endParaRPr>
          </a:p>
          <a:p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Холедохолитијаза</a:t>
            </a:r>
          </a:p>
        </p:txBody>
      </p:sp>
    </p:spTree>
    <p:extLst>
      <p:ext uri="{BB962C8B-B14F-4D97-AF65-F5344CB8AC3E}">
        <p14:creationId xmlns:p14="http://schemas.microsoft.com/office/powerpoint/2010/main" xmlns="" val="317286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1430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ХОЛЕЦИСТИТИС</a:t>
            </a:r>
            <a:b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</a:br>
            <a:r>
              <a:rPr lang="en-US" sz="3600" b="1" dirty="0" err="1" smtClean="0">
                <a:solidFill>
                  <a:schemeClr val="bg1"/>
                </a:solidFill>
                <a:latin typeface="Palatino Linotype" pitchFamily="18" charset="0"/>
              </a:rPr>
              <a:t>Cholecystitis</a:t>
            </a:r>
            <a:r>
              <a:rPr lang="en-US" sz="3600" b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Palatino Linotype" pitchFamily="18" charset="0"/>
              </a:rPr>
              <a:t>acuta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64008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solidFill>
                  <a:schemeClr val="bg1"/>
                </a:solidFill>
                <a:latin typeface="Palatino Linotype" pitchFamily="18" charset="0"/>
              </a:rPr>
              <a:t>Преузето са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https://www.onhealth.com/content/1/inflammatory_bowel_disease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2" name="Picture 2" descr="C:\Users\Ivan Jovanovic\Desktop\AcuteCholMar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9096"/>
            <a:ext cx="9144000" cy="5699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27995"/>
            <a:ext cx="8763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en-US" sz="1600" b="1" dirty="0" err="1" smtClean="0">
                <a:latin typeface="Palatino Linotype" pitchFamily="18" charset="0"/>
              </a:rPr>
              <a:t>Запаљење</a:t>
            </a:r>
            <a:r>
              <a:rPr lang="en-US" sz="1600" b="1" dirty="0" smtClean="0">
                <a:latin typeface="Palatino Linotype" pitchFamily="18" charset="0"/>
              </a:rPr>
              <a:t> </a:t>
            </a:r>
            <a:r>
              <a:rPr lang="en-US" sz="1600" b="1" dirty="0" err="1" smtClean="0">
                <a:latin typeface="Palatino Linotype" pitchFamily="18" charset="0"/>
              </a:rPr>
              <a:t>жучне</a:t>
            </a:r>
            <a:r>
              <a:rPr lang="en-US" sz="1600" b="1" dirty="0" smtClean="0">
                <a:latin typeface="Palatino Linotype" pitchFamily="18" charset="0"/>
              </a:rPr>
              <a:t> </a:t>
            </a:r>
            <a:r>
              <a:rPr lang="en-US" sz="1600" b="1" dirty="0" err="1" smtClean="0">
                <a:latin typeface="Palatino Linotype" pitchFamily="18" charset="0"/>
              </a:rPr>
              <a:t>кесице</a:t>
            </a:r>
            <a:endParaRPr lang="en-US" sz="16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  <a:buClr>
                <a:srgbClr val="FF0000"/>
              </a:buClr>
            </a:pPr>
            <a:endParaRPr lang="en-US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en-US" sz="1600" b="1" dirty="0" err="1" smtClean="0">
                <a:latin typeface="Palatino Linotype" pitchFamily="18" charset="0"/>
              </a:rPr>
              <a:t>Према</a:t>
            </a:r>
            <a:r>
              <a:rPr lang="en-US" sz="1600" b="1" dirty="0" smtClean="0">
                <a:latin typeface="Palatino Linotype" pitchFamily="18" charset="0"/>
              </a:rPr>
              <a:t> </a:t>
            </a:r>
            <a:r>
              <a:rPr lang="en-US" sz="1600" b="1" u="sng" dirty="0" err="1" smtClean="0">
                <a:latin typeface="Palatino Linotype" pitchFamily="18" charset="0"/>
              </a:rPr>
              <a:t>току</a:t>
            </a:r>
            <a:r>
              <a:rPr lang="en-US" sz="1600" b="1" dirty="0" smtClean="0">
                <a:latin typeface="Palatino Linotype" pitchFamily="18" charset="0"/>
              </a:rPr>
              <a:t>: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b="1" dirty="0" err="1" smtClean="0">
                <a:latin typeface="Palatino Linotype" pitchFamily="18" charset="0"/>
              </a:rPr>
              <a:t>акутни</a:t>
            </a:r>
            <a:r>
              <a:rPr lang="en-US" sz="1600" dirty="0" smtClean="0">
                <a:latin typeface="Palatino Linotype" pitchFamily="18" charset="0"/>
              </a:rPr>
              <a:t> (</a:t>
            </a:r>
            <a:r>
              <a:rPr lang="en-US" sz="1600" dirty="0" err="1" smtClean="0">
                <a:latin typeface="Palatino Linotype" pitchFamily="18" charset="0"/>
              </a:rPr>
              <a:t>Cholecystitis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acuta</a:t>
            </a:r>
            <a:r>
              <a:rPr lang="en-US" sz="1600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b="1" dirty="0" err="1" smtClean="0">
                <a:latin typeface="Palatino Linotype" pitchFamily="18" charset="0"/>
              </a:rPr>
              <a:t>хронични</a:t>
            </a:r>
            <a:r>
              <a:rPr lang="en-US" sz="1600" dirty="0" smtClean="0">
                <a:latin typeface="Palatino Linotype" pitchFamily="18" charset="0"/>
              </a:rPr>
              <a:t> (</a:t>
            </a:r>
            <a:r>
              <a:rPr lang="en-US" sz="1600" dirty="0" err="1" smtClean="0">
                <a:latin typeface="Palatino Linotype" pitchFamily="18" charset="0"/>
              </a:rPr>
              <a:t>Cholecystitis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chronica</a:t>
            </a:r>
            <a:r>
              <a:rPr lang="en-US" sz="1600" dirty="0" smtClean="0">
                <a:latin typeface="Palatino Linotype" pitchFamily="18" charset="0"/>
              </a:rPr>
              <a:t>) 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  <a:buClr>
                <a:srgbClr val="FF0000"/>
              </a:buClr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x-none" sz="1600" b="1" smtClean="0">
                <a:latin typeface="Palatino Linotype" pitchFamily="18" charset="0"/>
              </a:rPr>
              <a:t>Акутни холециститис</a:t>
            </a:r>
            <a:r>
              <a:rPr lang="en-US" sz="1600" b="1" dirty="0" smtClean="0">
                <a:latin typeface="Palatino Linotype" pitchFamily="18" charset="0"/>
              </a:rPr>
              <a:t> </a:t>
            </a:r>
            <a:r>
              <a:rPr lang="sr-Cyrl-RS" sz="1600" b="1" dirty="0" smtClean="0">
                <a:latin typeface="Palatino Linotype" pitchFamily="18" charset="0"/>
              </a:rPr>
              <a:t>у зависности од присуства или одсуства </a:t>
            </a:r>
            <a:r>
              <a:rPr lang="sr-Cyrl-RS" sz="1600" b="1" u="sng" dirty="0" smtClean="0">
                <a:latin typeface="Palatino Linotype" pitchFamily="18" charset="0"/>
              </a:rPr>
              <a:t>калкулуса</a:t>
            </a:r>
            <a:r>
              <a:rPr lang="x-none" sz="1600" b="1" smtClean="0">
                <a:latin typeface="Palatino Linotype" pitchFamily="18" charset="0"/>
              </a:rPr>
              <a:t>: 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latin typeface="Palatino Linotype" pitchFamily="18" charset="0"/>
              </a:rPr>
              <a:t>акутни калкулозни холециститис </a:t>
            </a:r>
            <a:r>
              <a:rPr lang="ru-RU" sz="1600" dirty="0" smtClean="0">
                <a:latin typeface="Palatino Linotype" pitchFamily="18" charset="0"/>
              </a:rPr>
              <a:t>у 90%</a:t>
            </a:r>
            <a:r>
              <a:rPr lang="ru-RU" sz="1600" b="1" dirty="0" smtClean="0">
                <a:latin typeface="Palatino Linotype" pitchFamily="18" charset="0"/>
              </a:rPr>
              <a:t> </a:t>
            </a:r>
            <a:r>
              <a:rPr lang="ru-RU" sz="1600" dirty="0" smtClean="0">
                <a:latin typeface="Palatino Linotype" pitchFamily="18" charset="0"/>
              </a:rPr>
              <a:t>случајева настаје због опструкције врата жучне кесице или дуктуса цистикуса </a:t>
            </a:r>
            <a:r>
              <a:rPr lang="ru-RU" sz="1600" b="1" dirty="0" smtClean="0">
                <a:latin typeface="Palatino Linotype" pitchFamily="18" charset="0"/>
              </a:rPr>
              <a:t>калкулусом</a:t>
            </a:r>
            <a:r>
              <a:rPr lang="ru-RU" sz="1600" dirty="0" smtClean="0">
                <a:latin typeface="Palatino Linotype" pitchFamily="18" charset="0"/>
              </a:rPr>
              <a:t>;</a:t>
            </a:r>
            <a:r>
              <a:rPr lang="ru-RU" sz="1600" b="1" dirty="0" smtClean="0">
                <a:latin typeface="Palatino Linotype" pitchFamily="18" charset="0"/>
              </a:rPr>
              <a:t> </a:t>
            </a:r>
            <a:r>
              <a:rPr lang="ru-RU" sz="1600" dirty="0" smtClean="0">
                <a:latin typeface="Palatino Linotype" pitchFamily="18" charset="0"/>
              </a:rPr>
              <a:t>честе компликације су емпијемом жучне кесице и гангрена зида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b="1" dirty="0" smtClean="0">
                <a:latin typeface="Palatino Linotype" pitchFamily="18" charset="0"/>
              </a:rPr>
              <a:t>акутни</a:t>
            </a:r>
            <a:r>
              <a:rPr lang="en-US" sz="1600" b="1" dirty="0" smtClean="0">
                <a:latin typeface="Palatino Linotype" pitchFamily="18" charset="0"/>
              </a:rPr>
              <a:t> </a:t>
            </a:r>
            <a:r>
              <a:rPr lang="ru-RU" sz="1600" b="1" dirty="0" smtClean="0">
                <a:latin typeface="Palatino Linotype" pitchFamily="18" charset="0"/>
              </a:rPr>
              <a:t>акалкулозни холециститис</a:t>
            </a:r>
            <a:r>
              <a:rPr lang="sr-Cyrl-RS" sz="1600" b="1" dirty="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у 10% случајева.</a:t>
            </a:r>
            <a:endParaRPr lang="sr-Latn-CS" sz="1600" dirty="0" smtClean="0">
              <a:latin typeface="Palatino Linotype" pitchFamily="18" charset="0"/>
            </a:endParaRPr>
          </a:p>
          <a:p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Холециститис</a:t>
            </a:r>
          </a:p>
        </p:txBody>
      </p:sp>
    </p:spTree>
    <p:extLst>
      <p:ext uri="{BB962C8B-B14F-4D97-AF65-F5344CB8AC3E}">
        <p14:creationId xmlns:p14="http://schemas.microsoft.com/office/powerpoint/2010/main" xmlns="" val="416719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2100" y="685800"/>
            <a:ext cx="8610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sr-Cyrl-CS" sz="1600" b="1" dirty="0" smtClean="0">
              <a:latin typeface="Palatino Linotype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Најчешћеје последица опструкције дуктуса цистикуса калкулусом 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Настаје за неколико сати, развија се 2 до три дана и смирује  за седам дана, у већини случајева.</a:t>
            </a:r>
            <a:endParaRPr lang="sr-Cyrl-CS" sz="1600" b="1" i="1" dirty="0" smtClean="0">
              <a:latin typeface="Palatino Linotype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Највећи број пацијената је раније имао епизоду акутног запаљења жучне кесе или билијарне колике</a:t>
            </a:r>
            <a:endParaRPr lang="en-US" sz="1600" dirty="0" smtClean="0">
              <a:latin typeface="Palatino Linotype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Компликације: задебљала жучна кеса постаје инфламирана, едематозна, фундус гангренозан, може да се формира емпијем са перфорацијом исте и настане билијарни перитонитис 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Акутно запаљење жучне кесе</a:t>
            </a:r>
          </a:p>
        </p:txBody>
      </p:sp>
    </p:spTree>
    <p:extLst>
      <p:ext uri="{BB962C8B-B14F-4D97-AF65-F5344CB8AC3E}">
        <p14:creationId xmlns:p14="http://schemas.microsoft.com/office/powerpoint/2010/main" xmlns="" val="411036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953000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defRPr/>
            </a:pPr>
            <a:r>
              <a:rPr lang="sr-Cyrl-CS" sz="1600" dirty="0" smtClean="0">
                <a:latin typeface="Palatino Linotype" pitchFamily="18" charset="0"/>
              </a:rPr>
              <a:t>Услед опструкције д.цистикуса калкулусом долази до застоја </a:t>
            </a:r>
            <a:r>
              <a:rPr lang="sr-Cyrl-CS" sz="1600" dirty="0" smtClean="0">
                <a:latin typeface="Palatino Linotype" pitchFamily="18" charset="0"/>
              </a:rPr>
              <a:t>жучи, </a:t>
            </a:r>
            <a:endParaRPr lang="sr-Cyrl-C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defRPr/>
            </a:pPr>
            <a:r>
              <a:rPr lang="sr-Cyrl-CS" sz="1600" dirty="0" smtClean="0">
                <a:latin typeface="Palatino Linotype" pitchFamily="18" charset="0"/>
              </a:rPr>
              <a:t>Повећања притиска у </a:t>
            </a:r>
            <a:r>
              <a:rPr lang="sr-Cyrl-CS" sz="1600" dirty="0" smtClean="0">
                <a:latin typeface="Palatino Linotype" pitchFamily="18" charset="0"/>
              </a:rPr>
              <a:t>лумену,</a:t>
            </a:r>
            <a:endParaRPr lang="sr-Cyrl-C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defRPr/>
            </a:pPr>
            <a:r>
              <a:rPr lang="sr-Cyrl-CS" sz="1600" dirty="0" smtClean="0">
                <a:latin typeface="Palatino Linotype" pitchFamily="18" charset="0"/>
              </a:rPr>
              <a:t>Секундарне  бактеријске инфекције </a:t>
            </a:r>
            <a:r>
              <a:rPr lang="sr-Cyrl-CS" sz="1600" dirty="0" smtClean="0">
                <a:latin typeface="Palatino Linotype" pitchFamily="18" charset="0"/>
              </a:rPr>
              <a:t>зида жучне кесице </a:t>
            </a:r>
          </a:p>
          <a:p>
            <a:pPr marL="285750" indent="-285750">
              <a:lnSpc>
                <a:spcPct val="150000"/>
              </a:lnSpc>
              <a:defRPr/>
            </a:pPr>
            <a:r>
              <a:rPr lang="sr-Cyrl-CS" sz="1600" dirty="0" smtClean="0">
                <a:latin typeface="Palatino Linotype" pitchFamily="18" charset="0"/>
              </a:rPr>
              <a:t>Запаљенски процес је у почетку узрокован хемијским дражима састојака жучи (посебно жучне соли и холестерол)</a:t>
            </a:r>
          </a:p>
          <a:p>
            <a:pPr marL="285750" indent="-285750">
              <a:lnSpc>
                <a:spcPct val="150000"/>
              </a:lnSpc>
              <a:defRPr/>
            </a:pPr>
            <a:r>
              <a:rPr lang="sr-Cyrl-CS" sz="1600" dirty="0" smtClean="0">
                <a:latin typeface="Palatino Linotype" pitchFamily="18" charset="0"/>
              </a:rPr>
              <a:t>Касније, застој жучи и поремећена циркулација у зиду омогућавају продирање бактерија у жучну кесицу</a:t>
            </a:r>
          </a:p>
          <a:p>
            <a:pPr marL="285750" indent="-285750">
              <a:lnSpc>
                <a:spcPct val="150000"/>
              </a:lnSpc>
              <a:defRPr/>
            </a:pPr>
            <a:r>
              <a:rPr lang="ru-RU" sz="1600" dirty="0" smtClean="0">
                <a:latin typeface="Palatino Linotype" pitchFamily="18" charset="0"/>
              </a:rPr>
              <a:t>Компликације: </a:t>
            </a:r>
            <a:r>
              <a:rPr lang="ru-RU" sz="1600" dirty="0" smtClean="0">
                <a:latin typeface="Palatino Linotype" pitchFamily="18" charset="0"/>
              </a:rPr>
              <a:t>гангрена </a:t>
            </a:r>
            <a:r>
              <a:rPr lang="ru-RU" sz="1600" dirty="0" smtClean="0">
                <a:latin typeface="Palatino Linotype" pitchFamily="18" charset="0"/>
              </a:rPr>
              <a:t>зида жучне кесице и перфоративни перитонитис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Акутно </a:t>
            </a:r>
            <a:r>
              <a:rPr lang="ru-RU" sz="2000" b="1" dirty="0" smtClean="0">
                <a:solidFill>
                  <a:srgbClr val="FF0000"/>
                </a:solidFill>
                <a:latin typeface="Palatino Linotype" pitchFamily="18" charset="0"/>
              </a:rPr>
              <a:t>калкулозно</a:t>
            </a:r>
            <a:r>
              <a:rPr lang="ru-RU" sz="2000" b="1" dirty="0" smtClean="0">
                <a:latin typeface="Palatino Linotype" pitchFamily="18" charset="0"/>
              </a:rPr>
              <a:t> запаљење жучне кесе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1430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БИЛИЈАРНА КАЛКУЛОЗА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64008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solidFill>
                  <a:schemeClr val="bg1"/>
                </a:solidFill>
                <a:latin typeface="Palatino Linotype" pitchFamily="18" charset="0"/>
              </a:rPr>
              <a:t>Преузето са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https://www.onhealth.com/content/1/inflammatory_bowel_disease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5" name="Picture 4" descr="http://www.stefajir.cz/files/Gallbladder_Ultrasound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9050" y="1143000"/>
            <a:ext cx="916305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8"/>
          <p:cNvSpPr txBox="1"/>
          <p:nvPr/>
        </p:nvSpPr>
        <p:spPr>
          <a:xfrm>
            <a:off x="304800" y="1905000"/>
            <a:ext cx="990600" cy="33855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1600" b="1" dirty="0" smtClean="0">
                <a:solidFill>
                  <a:srgbClr val="FF0000"/>
                </a:solidFill>
                <a:latin typeface="Palatino Linotype" pitchFamily="18" charset="0"/>
              </a:rPr>
              <a:t>јетра</a:t>
            </a:r>
            <a:endParaRPr lang="en-US" sz="1600" b="1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5943600" y="6367046"/>
            <a:ext cx="2057400" cy="33855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1600" b="1" dirty="0" smtClean="0">
                <a:solidFill>
                  <a:srgbClr val="FF0000"/>
                </a:solidFill>
                <a:latin typeface="Palatino Linotype" pitchFamily="18" charset="0"/>
              </a:rPr>
              <a:t>жучна кеса</a:t>
            </a:r>
            <a:endParaRPr lang="en-US" sz="1600" b="1" dirty="0">
              <a:solidFill>
                <a:srgbClr val="FF000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844927"/>
            <a:ext cx="8534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1600" dirty="0" smtClean="0">
                <a:latin typeface="Palatino Linotype" pitchFamily="18" charset="0"/>
              </a:rPr>
              <a:t>Последица </a:t>
            </a:r>
            <a:r>
              <a:rPr lang="ru-RU" sz="1600" dirty="0">
                <a:latin typeface="Palatino Linotype" pitchFamily="18" charset="0"/>
              </a:rPr>
              <a:t>исхемије, </a:t>
            </a:r>
            <a:r>
              <a:rPr lang="ru-RU" sz="1600" dirty="0" smtClean="0">
                <a:latin typeface="Palatino Linotype" pitchFamily="18" charset="0"/>
              </a:rPr>
              <a:t>обично код тешких болесника: </a:t>
            </a:r>
            <a:endParaRPr lang="ru-RU" sz="16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sz="1600" dirty="0" smtClean="0">
                <a:latin typeface="Palatino Linotype" pitchFamily="18" charset="0"/>
              </a:rPr>
              <a:t>Опсежни оперативни захвати </a:t>
            </a:r>
            <a:r>
              <a:rPr lang="ru-RU" sz="1600" dirty="0">
                <a:latin typeface="Palatino Linotype" pitchFamily="18" charset="0"/>
              </a:rPr>
              <a:t>(велике, не-билијарне хируршке интервенције) </a:t>
            </a:r>
          </a:p>
          <a:p>
            <a:pPr marL="457200" indent="-45720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sz="1600" dirty="0">
                <a:latin typeface="Palatino Linotype" pitchFamily="18" charset="0"/>
              </a:rPr>
              <a:t>Тешке трауме </a:t>
            </a:r>
          </a:p>
          <a:p>
            <a:pPr marL="457200" indent="-45720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sz="1600" dirty="0" smtClean="0">
                <a:latin typeface="Palatino Linotype" pitchFamily="18" charset="0"/>
              </a:rPr>
              <a:t>Масивне </a:t>
            </a:r>
            <a:r>
              <a:rPr lang="ru-RU" sz="1600" dirty="0">
                <a:latin typeface="Palatino Linotype" pitchFamily="18" charset="0"/>
              </a:rPr>
              <a:t>опекотине </a:t>
            </a:r>
          </a:p>
          <a:p>
            <a:pPr marL="457200" indent="-45720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sz="1600" dirty="0">
                <a:latin typeface="Palatino Linotype" pitchFamily="18" charset="0"/>
              </a:rPr>
              <a:t>Сепса </a:t>
            </a:r>
          </a:p>
          <a:p>
            <a:pPr marL="457200" indent="-45720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sz="1600" dirty="0">
                <a:latin typeface="Palatino Linotype" pitchFamily="18" charset="0"/>
              </a:rPr>
              <a:t>Пролонгирана </a:t>
            </a:r>
            <a:r>
              <a:rPr lang="ru-RU" sz="1600" dirty="0" smtClean="0">
                <a:latin typeface="Palatino Linotype" pitchFamily="18" charset="0"/>
              </a:rPr>
              <a:t>интравенска </a:t>
            </a:r>
            <a:r>
              <a:rPr lang="ru-RU" sz="1600" dirty="0">
                <a:latin typeface="Palatino Linotype" pitchFamily="18" charset="0"/>
              </a:rPr>
              <a:t>исхрана </a:t>
            </a:r>
          </a:p>
          <a:p>
            <a:pPr marL="457200" indent="-45720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sz="1600" dirty="0" smtClean="0">
                <a:latin typeface="Palatino Linotype" pitchFamily="18" charset="0"/>
              </a:rPr>
              <a:t>После порођаја</a:t>
            </a:r>
            <a:endParaRPr lang="ru-RU" sz="16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sz="1600" dirty="0" smtClean="0">
                <a:latin typeface="Palatino Linotype" pitchFamily="18" charset="0"/>
              </a:rPr>
              <a:t>Инфекције изазване салмонелом</a:t>
            </a:r>
            <a:endParaRPr lang="ru-RU" sz="16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sz="1600" dirty="0">
                <a:latin typeface="Palatino Linotype" pitchFamily="18" charset="0"/>
              </a:rPr>
              <a:t>Инфестација паразитима </a:t>
            </a:r>
          </a:p>
          <a:p>
            <a:pPr marL="457200" indent="-45720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sz="1600" dirty="0" smtClean="0">
                <a:latin typeface="Palatino Linotype" pitchFamily="18" charset="0"/>
              </a:rPr>
              <a:t>Обољења околних органа (акутни хепатитис, панкреатитис)</a:t>
            </a:r>
            <a:endParaRPr lang="sr-Latn-CS" sz="1600" dirty="0">
              <a:latin typeface="Palatino Linotype" pitchFamily="18" charset="0"/>
            </a:endParaRPr>
          </a:p>
          <a:p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Акутно </a:t>
            </a:r>
            <a:r>
              <a:rPr lang="ru-RU" sz="2000" b="1" dirty="0" smtClean="0">
                <a:solidFill>
                  <a:srgbClr val="FF0000"/>
                </a:solidFill>
                <a:latin typeface="Palatino Linotype" pitchFamily="18" charset="0"/>
              </a:rPr>
              <a:t>акалкулозно</a:t>
            </a:r>
            <a:r>
              <a:rPr lang="ru-RU" sz="2000" b="1" dirty="0" smtClean="0">
                <a:latin typeface="Palatino Linotype" pitchFamily="18" charset="0"/>
              </a:rPr>
              <a:t> запаљење жучне кесе</a:t>
            </a:r>
          </a:p>
        </p:txBody>
      </p:sp>
    </p:spTree>
    <p:extLst>
      <p:ext uri="{BB962C8B-B14F-4D97-AF65-F5344CB8AC3E}">
        <p14:creationId xmlns:p14="http://schemas.microsoft.com/office/powerpoint/2010/main" xmlns="" val="245565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30919"/>
            <a:ext cx="9067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БОЛ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је најчешћи симптом акутног холециститиса, а јавља се испод десног ребарног лука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шири се ка десној лопатици и интерскапуларно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има карактеристике спазма или билијарне колике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јаког је интензитета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појачава се при дисању, покретима дијафрагме и трбушног зида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може трајати до неколико сати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најчешће након уноса масне хране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често почиње током ноћи и буди пацијента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прате га мучнина, повраћање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повишена телесна температура</a:t>
            </a:r>
            <a:endParaRPr lang="ru-RU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r>
              <a:rPr lang="ru-RU" sz="1600" dirty="0" smtClean="0">
                <a:latin typeface="Palatino Linotype" pitchFamily="18" charset="0"/>
              </a:rPr>
              <a:t> </a:t>
            </a:r>
            <a:br>
              <a:rPr lang="ru-RU" sz="1600" dirty="0" smtClean="0">
                <a:latin typeface="Palatino Linotype" pitchFamily="18" charset="0"/>
              </a:rPr>
            </a:br>
            <a:endParaRPr lang="sr-Cyrl-CS" sz="1600" dirty="0" smtClean="0">
              <a:latin typeface="Palatino Linotype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733800"/>
            <a:ext cx="3686189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Холециститис- клиничка слика</a:t>
            </a:r>
          </a:p>
        </p:txBody>
      </p:sp>
    </p:spTree>
    <p:extLst>
      <p:ext uri="{BB962C8B-B14F-4D97-AF65-F5344CB8AC3E}">
        <p14:creationId xmlns:p14="http://schemas.microsoft.com/office/powerpoint/2010/main" xmlns="" val="378659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833021"/>
            <a:ext cx="86106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ru-RU" sz="1600" dirty="0" smtClean="0">
                <a:latin typeface="Palatino Linotype" pitchFamily="18" charset="0"/>
              </a:rPr>
              <a:t>пацијент узнемирен болом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ru-RU" sz="1600" dirty="0" smtClean="0">
                <a:latin typeface="Palatino Linotype" pitchFamily="18" charset="0"/>
              </a:rPr>
              <a:t>повишена температура</a:t>
            </a:r>
            <a:r>
              <a:rPr lang="en-US" sz="1600" dirty="0" smtClean="0">
                <a:latin typeface="Palatino Linotype" pitchFamily="18" charset="0"/>
                <a:cs typeface="Times New Roman" pitchFamily="18" charset="0"/>
              </a:rPr>
              <a:t> (&lt; 38.5 C)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т</a:t>
            </a:r>
            <a:r>
              <a:rPr lang="en-US" sz="1600" dirty="0" err="1" smtClean="0">
                <a:latin typeface="Palatino Linotype" pitchFamily="18" charset="0"/>
                <a:cs typeface="Times New Roman" pitchFamily="18" charset="0"/>
              </a:rPr>
              <a:t>ахикардија</a:t>
            </a:r>
            <a:r>
              <a:rPr lang="sr-Cyrl-RS" sz="1600" dirty="0" smtClean="0">
                <a:latin typeface="Palatino Linotype" pitchFamily="18" charset="0"/>
                <a:cs typeface="Times New Roman" pitchFamily="18" charset="0"/>
              </a:rPr>
              <a:t>, тахипнеа, плитко дисање</a:t>
            </a:r>
            <a:endParaRPr lang="en-US" sz="1600" dirty="0" smtClean="0">
              <a:latin typeface="Palatino Linotype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ru-RU" sz="1600" dirty="0" smtClean="0">
                <a:latin typeface="Palatino Linotype" pitchFamily="18" charset="0"/>
                <a:cs typeface="Times New Roman" pitchFamily="18" charset="0"/>
              </a:rPr>
              <a:t>палпабилна, крушколика, болна формација-због увећања ж.кесице (код 1/3 пацијената)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1600" b="1" dirty="0" err="1" smtClean="0">
                <a:latin typeface="Palatino Linotype" pitchFamily="18" charset="0"/>
                <a:cs typeface="Times New Roman" pitchFamily="18" charset="0"/>
              </a:rPr>
              <a:t>Марфијев</a:t>
            </a: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sl-SI" sz="1600" b="1" dirty="0" smtClean="0">
                <a:latin typeface="Palatino Linotype" pitchFamily="18" charset="0"/>
                <a:cs typeface="Times New Roman" pitchFamily="18" charset="0"/>
              </a:rPr>
              <a:t>(Murphy) </a:t>
            </a: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знак</a:t>
            </a:r>
            <a:r>
              <a:rPr lang="en-US" sz="1600" b="1" dirty="0" smtClean="0">
                <a:latin typeface="Palatino Linotype" pitchFamily="18" charset="0"/>
                <a:cs typeface="Times New Roman" pitchFamily="18" charset="0"/>
              </a:rPr>
              <a:t> –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болна осетљивост на месту где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медиоклавикуларна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линија сече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ребарни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лук десно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1600" b="1" dirty="0" err="1" smtClean="0">
                <a:latin typeface="Palatino Linotype" pitchFamily="18" charset="0"/>
                <a:cs typeface="Times New Roman" pitchFamily="18" charset="0"/>
              </a:rPr>
              <a:t>Лепенетов</a:t>
            </a: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 (</a:t>
            </a:r>
            <a:r>
              <a:rPr lang="sl-SI" sz="1600" b="1" dirty="0" smtClean="0">
                <a:latin typeface="Palatino Linotype" pitchFamily="18" charset="0"/>
                <a:cs typeface="Times New Roman" pitchFamily="18" charset="0"/>
              </a:rPr>
              <a:t>Lepenet) </a:t>
            </a: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знак </a:t>
            </a:r>
            <a:r>
              <a:rPr lang="en-US" sz="1600" dirty="0" smtClean="0">
                <a:latin typeface="Palatino Linotype" pitchFamily="18" charset="0"/>
                <a:cs typeface="Times New Roman" pitchFamily="18" charset="0"/>
              </a:rPr>
              <a:t>–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осетљивост десног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хипохондријума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на површну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палпацију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при чему су прсти у флексији, а изводи се у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инспиријуму</a:t>
            </a:r>
            <a:endParaRPr lang="sr-Cyrl-CS" sz="1600" dirty="0" smtClean="0">
              <a:latin typeface="Palatino Linotype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Керов (</a:t>
            </a:r>
            <a:r>
              <a:rPr lang="sl-SI" sz="1600" b="1" dirty="0" smtClean="0">
                <a:latin typeface="Palatino Linotype" pitchFamily="18" charset="0"/>
                <a:cs typeface="Times New Roman" pitchFamily="18" charset="0"/>
              </a:rPr>
              <a:t>Kehr)</a:t>
            </a: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 симптом </a:t>
            </a:r>
            <a:r>
              <a:rPr lang="en-US" sz="1600" dirty="0" smtClean="0">
                <a:latin typeface="Palatino Linotype" pitchFamily="18" charset="0"/>
                <a:cs typeface="Times New Roman" pitchFamily="18" charset="0"/>
              </a:rPr>
              <a:t>–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осетљивост на месту жучне кесе у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инспиријуму</a:t>
            </a:r>
            <a:endParaRPr lang="sr-Cyrl-CS" sz="1600" dirty="0" smtClean="0">
              <a:latin typeface="Palatino Linotype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1600" b="1" dirty="0" err="1" smtClean="0">
                <a:latin typeface="Palatino Linotype" pitchFamily="18" charset="0"/>
                <a:cs typeface="Times New Roman" pitchFamily="18" charset="0"/>
              </a:rPr>
              <a:t>Мусијев</a:t>
            </a: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 (</a:t>
            </a:r>
            <a:r>
              <a:rPr lang="sl-SI" sz="1600" b="1" dirty="0" smtClean="0">
                <a:latin typeface="Palatino Linotype" pitchFamily="18" charset="0"/>
                <a:cs typeface="Times New Roman" pitchFamily="18" charset="0"/>
              </a:rPr>
              <a:t>Mussi) </a:t>
            </a: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симптом</a:t>
            </a:r>
            <a:r>
              <a:rPr lang="en-US" sz="1600" b="1" dirty="0" smtClean="0"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  <a:cs typeface="Times New Roman" pitchFamily="18" charset="0"/>
              </a:rPr>
              <a:t>–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бол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изазван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притиском тачке на врату која одговара френичном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нерву,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поред десног стерноклеидомастеоидног мишића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Лабораторијски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се региструје позитиван биохуморални запаљенски синдром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Визуализационе методе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: ехо абдомена, ЦТ абомена...</a:t>
            </a:r>
            <a:endParaRPr lang="en-US" sz="1600" dirty="0" smtClean="0">
              <a:latin typeface="Palatino Linotype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Palatino Linotype" pitchFamily="18" charset="0"/>
              </a:rPr>
              <a:t/>
            </a:r>
            <a:br>
              <a:rPr lang="ru-RU" sz="1600" dirty="0" smtClean="0">
                <a:latin typeface="Palatino Linotype" pitchFamily="18" charset="0"/>
              </a:rPr>
            </a:br>
            <a:endParaRPr lang="sr-Latn-CS" sz="1600" dirty="0" smtClean="0">
              <a:latin typeface="Palatino Linotype" pitchFamily="18" charset="0"/>
            </a:endParaRPr>
          </a:p>
          <a:p>
            <a:endParaRPr lang="x-none" sz="1600" b="1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Холециститис- дијагностика</a:t>
            </a:r>
          </a:p>
        </p:txBody>
      </p:sp>
    </p:spTree>
    <p:extLst>
      <p:ext uri="{BB962C8B-B14F-4D97-AF65-F5344CB8AC3E}">
        <p14:creationId xmlns:p14="http://schemas.microsoft.com/office/powerpoint/2010/main" xmlns="" val="428266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900251"/>
            <a:ext cx="8686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Перфорација или пенетрација пептичког улкуса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Акутни коронарни синдром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Акутни </a:t>
            </a:r>
            <a:r>
              <a:rPr lang="sr-Cyrl-CS" sz="1600" dirty="0" err="1" smtClean="0">
                <a:latin typeface="Palatino Linotype" pitchFamily="18" charset="0"/>
              </a:rPr>
              <a:t>панкреатитис</a:t>
            </a:r>
            <a:r>
              <a:rPr lang="sr-Cyrl-CS" sz="1600" dirty="0" smtClean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Бубрежна колика 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Цревне опструкције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Пнеумонија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Апендицитис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Хепатитис</a:t>
            </a:r>
            <a:endParaRPr lang="sr-Latn-CS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Диференцијална дијагноза акутног холециститиса</a:t>
            </a:r>
          </a:p>
        </p:txBody>
      </p:sp>
    </p:spTree>
    <p:extLst>
      <p:ext uri="{BB962C8B-B14F-4D97-AF65-F5344CB8AC3E}">
        <p14:creationId xmlns:p14="http://schemas.microsoft.com/office/powerpoint/2010/main" xmlns="" val="71844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1"/>
            <a:ext cx="8686800" cy="7402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itchFamily="18" charset="0"/>
              </a:rPr>
              <a:t>Х</a:t>
            </a:r>
            <a:r>
              <a:rPr lang="x-none" sz="1600" dirty="0" err="1">
                <a:latin typeface="Palatino Linotype" pitchFamily="18" charset="0"/>
              </a:rPr>
              <a:t>ронично</a:t>
            </a:r>
            <a:r>
              <a:rPr lang="x-none" sz="1600" dirty="0">
                <a:latin typeface="Palatino Linotype" pitchFamily="18" charset="0"/>
              </a:rPr>
              <a:t> запаљење зида жучне кесице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itchFamily="18" charset="0"/>
              </a:rPr>
              <a:t>Етиолошка подела: калкулозни и </a:t>
            </a:r>
            <a:r>
              <a:rPr lang="sr-Cyrl-CS" sz="1600" dirty="0" smtClean="0">
                <a:latin typeface="Palatino Linotype" pitchFamily="18" charset="0"/>
              </a:rPr>
              <a:t>некалкулозни (акалкулозни)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x-none" b="1" dirty="0">
                <a:latin typeface="Palatino Linotype" pitchFamily="18" charset="0"/>
              </a:rPr>
              <a:t>Хронични </a:t>
            </a:r>
            <a:r>
              <a:rPr lang="x-none" b="1" dirty="0" err="1" smtClean="0">
                <a:latin typeface="Palatino Linotype" pitchFamily="18" charset="0"/>
              </a:rPr>
              <a:t>акалкулозни</a:t>
            </a:r>
            <a:r>
              <a:rPr lang="x-none" b="1" dirty="0" smtClean="0">
                <a:latin typeface="Palatino Linotype" pitchFamily="18" charset="0"/>
              </a:rPr>
              <a:t> </a:t>
            </a:r>
            <a:r>
              <a:rPr lang="x-none" b="1" err="1">
                <a:latin typeface="Palatino Linotype" pitchFamily="18" charset="0"/>
              </a:rPr>
              <a:t>холециститис</a:t>
            </a:r>
            <a:r>
              <a:rPr lang="x-none" b="1">
                <a:latin typeface="Palatino Linotype" pitchFamily="18" charset="0"/>
              </a:rPr>
              <a:t> </a:t>
            </a:r>
            <a:endParaRPr lang="sr-Cyrl-RS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Ретко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(5 до 10%)</a:t>
            </a:r>
            <a:endParaRPr lang="x-none" sz="16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x-none" sz="1600" b="1" dirty="0">
                <a:latin typeface="Palatino Linotype" pitchFamily="18" charset="0"/>
              </a:rPr>
              <a:t>Узрочници: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x-none" sz="1600" dirty="0">
                <a:latin typeface="Palatino Linotype" pitchFamily="18" charset="0"/>
              </a:rPr>
              <a:t>бактерије (</a:t>
            </a:r>
            <a:r>
              <a:rPr lang="x-none" sz="1600" dirty="0" err="1">
                <a:latin typeface="Palatino Linotype" pitchFamily="18" charset="0"/>
              </a:rPr>
              <a:t>стрептокок</a:t>
            </a:r>
            <a:r>
              <a:rPr lang="x-none" sz="1600" dirty="0">
                <a:latin typeface="Palatino Linotype" pitchFamily="18" charset="0"/>
              </a:rPr>
              <a:t>, стафилокок, </a:t>
            </a:r>
            <a:r>
              <a:rPr lang="x-none" sz="1600" dirty="0" err="1">
                <a:latin typeface="Palatino Linotype" pitchFamily="18" charset="0"/>
              </a:rPr>
              <a:t>ентерокок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коли</a:t>
            </a:r>
            <a:r>
              <a:rPr lang="x-none" sz="1600" dirty="0">
                <a:latin typeface="Palatino Linotype" pitchFamily="18" charset="0"/>
              </a:rPr>
              <a:t> бацили)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sr-Cyrl-CS" sz="1600" dirty="0">
                <a:latin typeface="Palatino Linotype" pitchFamily="18" charset="0"/>
              </a:rPr>
              <a:t>в</a:t>
            </a:r>
            <a:r>
              <a:rPr lang="x-none" sz="1600" dirty="0" err="1">
                <a:latin typeface="Palatino Linotype" pitchFamily="18" charset="0"/>
              </a:rPr>
              <a:t>ируси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(хепатитиса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CS" sz="1600" dirty="0" smtClean="0">
                <a:latin typeface="Palatino Linotype" pitchFamily="18" charset="0"/>
              </a:rPr>
              <a:t>р</a:t>
            </a:r>
            <a:r>
              <a:rPr lang="x-none" sz="1600" smtClean="0">
                <a:latin typeface="Palatino Linotype" pitchFamily="18" charset="0"/>
              </a:rPr>
              <a:t>егургитација панкреасног сока у жучне путеве</a:t>
            </a:r>
            <a:r>
              <a:rPr lang="sr-Cyrl-RS" sz="1600" dirty="0" smtClean="0">
                <a:latin typeface="Palatino Linotype" pitchFamily="18" charset="0"/>
              </a:rPr>
              <a:t>  </a:t>
            </a:r>
          </a:p>
          <a:p>
            <a:pPr marL="285750" indent="-285750">
              <a:lnSpc>
                <a:spcPct val="150000"/>
              </a:lnSpc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Најчешће се јавља: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након великих хируршких интервенција</a:t>
            </a:r>
            <a:r>
              <a:rPr lang="sl-SI" sz="1600" dirty="0" smtClean="0">
                <a:latin typeface="Palatino Linotype" pitchFamily="18" charset="0"/>
                <a:cs typeface="Times New Roman" pitchFamily="18" charset="0"/>
              </a:rPr>
              <a:t>,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траума, опекотина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панкреатитиса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бактеријемије</a:t>
            </a:r>
            <a:r>
              <a:rPr lang="sl-SI" sz="1600" dirty="0" smtClean="0">
                <a:latin typeface="Palatino Linotype" pitchFamily="18" charset="0"/>
                <a:cs typeface="Times New Roman" pitchFamily="18" charset="0"/>
              </a:rPr>
              <a:t>,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паразитоза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торзија жучне кесе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smtClean="0">
                <a:latin typeface="Palatino Linotype" pitchFamily="18" charset="0"/>
              </a:rPr>
              <a:t>з</a:t>
            </a:r>
            <a:r>
              <a:rPr lang="x-none" sz="1600" smtClean="0">
                <a:latin typeface="Palatino Linotype" pitchFamily="18" charset="0"/>
              </a:rPr>
              <a:t>астоја жучи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номалија жучне кесице и дуктуса цистикуса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строгених хормона (изазивајући дисплазију слузнице ж.кесе, утичу на настанак хроничног </a:t>
            </a:r>
            <a:r>
              <a:rPr lang="sr-Cyrl-CS" sz="1600" dirty="0" smtClean="0">
                <a:latin typeface="Palatino Linotype" pitchFamily="18" charset="0"/>
              </a:rPr>
              <a:t>х</a:t>
            </a:r>
            <a:r>
              <a:rPr lang="x-none" sz="1600" smtClean="0">
                <a:latin typeface="Palatino Linotype" pitchFamily="18" charset="0"/>
              </a:rPr>
              <a:t>олециститиса)</a:t>
            </a:r>
            <a:endParaRPr lang="sr-Cyrl-CS" sz="1600" dirty="0" smtClean="0">
              <a:latin typeface="Palatino Linotype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endParaRPr lang="x-none" sz="160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Хронични холециститис</a:t>
            </a:r>
          </a:p>
        </p:txBody>
      </p:sp>
    </p:spTree>
    <p:extLst>
      <p:ext uri="{BB962C8B-B14F-4D97-AF65-F5344CB8AC3E}">
        <p14:creationId xmlns:p14="http://schemas.microsoft.com/office/powerpoint/2010/main" xmlns="" val="335134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066800"/>
            <a:ext cx="8839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r-Cyrl-CS" sz="1600" b="1" dirty="0" err="1" smtClean="0">
                <a:latin typeface="Palatino Linotype" pitchFamily="18" charset="0"/>
                <a:cs typeface="Times New Roman" pitchFamily="18" charset="0"/>
              </a:rPr>
              <a:t>Акалкулозни</a:t>
            </a:r>
            <a:endParaRPr lang="sr-Cyrl-CS" sz="1600" b="1" dirty="0" smtClean="0">
              <a:latin typeface="Palatino Linotype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Запаљење жучне кесе може бити толико интензивно да доведе до гангрене и перфорације исте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Компликације су чешће него код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калкулозног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запаљења</a:t>
            </a:r>
            <a:endParaRPr lang="en-US" sz="1600" dirty="0" smtClean="0">
              <a:latin typeface="Palatino Linotype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>
                <a:latin typeface="Palatino Linotype" pitchFamily="18" charset="0"/>
              </a:rPr>
              <a:t>Емфизематозни холециститис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Последица гангрене зида жучне кесе која настаје уз акутни холециститис и инфекцију бактеријама које продукују гасове (Clostridium welchii, Clostridium perfrigens, E. coli)</a:t>
            </a:r>
            <a:endParaRPr lang="sl-SI" b="1" dirty="0" smtClean="0"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Хронични холециститис</a:t>
            </a:r>
          </a:p>
        </p:txBody>
      </p:sp>
    </p:spTree>
    <p:extLst>
      <p:ext uri="{BB962C8B-B14F-4D97-AF65-F5344CB8AC3E}">
        <p14:creationId xmlns:p14="http://schemas.microsoft.com/office/powerpoint/2010/main" xmlns="" val="187341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600" y="533400"/>
            <a:ext cx="8991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к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од 80% пацијената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постоје претходни атаци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акутног или хроничног холециститиса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р</a:t>
            </a:r>
            <a:r>
              <a:rPr lang="x-none" sz="1600" smtClean="0">
                <a:latin typeface="Palatino Linotype" pitchFamily="18" charset="0"/>
              </a:rPr>
              <a:t>ецидивантна запаљења уз </a:t>
            </a:r>
            <a:r>
              <a:rPr lang="x-none" sz="1600" dirty="0" err="1" smtClean="0">
                <a:latin typeface="Palatino Linotype" pitchFamily="18" charset="0"/>
              </a:rPr>
              <a:t>перзистентну</a:t>
            </a:r>
            <a:r>
              <a:rPr lang="x-none" sz="1600" dirty="0" smtClean="0">
                <a:latin typeface="Palatino Linotype" pitchFamily="18" charset="0"/>
              </a:rPr>
              <a:t> механичку иритацију зида жучне кесе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1/4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има бактеријску инфекцију жучи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честе епизоде запаљења доводе до фиброзе жучне кесе, понекад и калцификације </a:t>
            </a:r>
            <a:r>
              <a:rPr lang="en-US" sz="1600" dirty="0" smtClean="0">
                <a:latin typeface="Palatino Linotype" pitchFamily="18" charset="0"/>
                <a:cs typeface="Times New Roman" pitchFamily="18" charset="0"/>
              </a:rPr>
              <a:t>-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порцеланска жучна кеса</a:t>
            </a:r>
          </a:p>
          <a:p>
            <a:pPr>
              <a:lnSpc>
                <a:spcPct val="150000"/>
              </a:lnSpc>
              <a:defRPr/>
            </a:pPr>
            <a:r>
              <a:rPr lang="x-none" sz="1600" b="1" dirty="0">
                <a:latin typeface="Palatino Linotype" pitchFamily="18" charset="0"/>
              </a:rPr>
              <a:t>Етиологија</a:t>
            </a:r>
            <a:r>
              <a:rPr lang="sr-Latn-CS" sz="1600" b="1" dirty="0">
                <a:latin typeface="Palatino Linotype" pitchFamily="18" charset="0"/>
              </a:rPr>
              <a:t>: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sr-Cyrl-CS" sz="1600" dirty="0">
                <a:latin typeface="Palatino Linotype" pitchFamily="18" charset="0"/>
              </a:rPr>
              <a:t>поремећај метаболизма </a:t>
            </a:r>
            <a:r>
              <a:rPr lang="sr-Cyrl-CS" sz="1600" dirty="0" err="1">
                <a:latin typeface="Palatino Linotype" pitchFamily="18" charset="0"/>
              </a:rPr>
              <a:t>холестерола</a:t>
            </a:r>
            <a:r>
              <a:rPr lang="sr-Cyrl-CS" sz="1600" dirty="0">
                <a:latin typeface="Palatino Linotype" pitchFamily="18" charset="0"/>
              </a:rPr>
              <a:t> 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sr-Cyrl-CS" sz="1600" dirty="0">
                <a:latin typeface="Palatino Linotype" pitchFamily="18" charset="0"/>
              </a:rPr>
              <a:t>поремећај функције пражњења  </a:t>
            </a:r>
            <a:r>
              <a:rPr lang="sr-Cyrl-CS" sz="1600" dirty="0" smtClean="0">
                <a:latin typeface="Palatino Linotype" pitchFamily="18" charset="0"/>
              </a:rPr>
              <a:t>жучне кесе</a:t>
            </a:r>
            <a:r>
              <a:rPr lang="sr-Cyrl-CS" sz="1600" dirty="0">
                <a:latin typeface="Palatino Linotype" pitchFamily="18" charset="0"/>
              </a:rPr>
              <a:t> 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sr-Cyrl-CS" sz="1600" dirty="0">
                <a:latin typeface="Palatino Linotype" pitchFamily="18" charset="0"/>
              </a:rPr>
              <a:t>инфекција </a:t>
            </a:r>
            <a:r>
              <a:rPr lang="sr-Cyrl-CS" sz="1600" dirty="0" err="1">
                <a:latin typeface="Palatino Linotype" pitchFamily="18" charset="0"/>
              </a:rPr>
              <a:t>билијарног</a:t>
            </a:r>
            <a:r>
              <a:rPr lang="sr-Cyrl-CS" sz="1600" dirty="0">
                <a:latin typeface="Palatino Linotype" pitchFamily="18" charset="0"/>
              </a:rPr>
              <a:t> тракта 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sr-Cyrl-CS" sz="1600" dirty="0">
                <a:latin typeface="Palatino Linotype" pitchFamily="18" charset="0"/>
              </a:rPr>
              <a:t>дејство </a:t>
            </a:r>
            <a:r>
              <a:rPr lang="sr-Cyrl-CS" sz="1600" dirty="0" smtClean="0">
                <a:latin typeface="Palatino Linotype" pitchFamily="18" charset="0"/>
              </a:rPr>
              <a:t>хормона</a:t>
            </a:r>
            <a:r>
              <a:rPr lang="sr-Cyrl-CS" sz="1600" dirty="0">
                <a:latin typeface="Palatino Linotype" pitchFamily="18" charset="0"/>
              </a:rPr>
              <a:t> 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sr-Cyrl-CS" sz="1600" dirty="0">
                <a:latin typeface="Palatino Linotype" pitchFamily="18" charset="0"/>
              </a:rPr>
              <a:t>генетски фактори 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sr-Cyrl-CS" sz="1600" dirty="0">
                <a:latin typeface="Palatino Linotype" pitchFamily="18" charset="0"/>
              </a:rPr>
              <a:t>фактори исхране 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CS" sz="1600" dirty="0" smtClean="0"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7900" y="2362200"/>
            <a:ext cx="452078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>
                <a:latin typeface="Palatino Linotype" pitchFamily="18" charset="0"/>
              </a:rPr>
              <a:t>Клиничка слика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тупи, повремени болови испод ДРЛ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надимање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лоше варење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мучнина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абдоминални дискомфорт</a:t>
            </a:r>
          </a:p>
          <a:p>
            <a:pPr>
              <a:lnSpc>
                <a:spcPct val="150000"/>
              </a:lnSpc>
              <a:buClr>
                <a:srgbClr val="FF0000"/>
              </a:buClr>
            </a:pPr>
            <a:endParaRPr lang="ru-RU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sr-Cyrl-CS" sz="1600" b="1" dirty="0">
                <a:latin typeface="Palatino Linotype" pitchFamily="18" charset="0"/>
              </a:rPr>
              <a:t>Лабораторијске анализе</a:t>
            </a:r>
            <a:r>
              <a:rPr lang="sr-Cyrl-CS" sz="1600" dirty="0">
                <a:latin typeface="Palatino Linotype" pitchFamily="18" charset="0"/>
              </a:rPr>
              <a:t>: обично нормалне</a:t>
            </a:r>
            <a:endParaRPr lang="sr-Latn-CS" sz="1600" dirty="0">
              <a:latin typeface="Palatino Linotype" pitchFamily="18" charset="0"/>
            </a:endParaRPr>
          </a:p>
          <a:p>
            <a:pPr>
              <a:buClr>
                <a:srgbClr val="C00000"/>
              </a:buClr>
              <a:defRPr/>
            </a:pPr>
            <a:endParaRPr lang="sr-Cyrl-CS" sz="1600" dirty="0">
              <a:latin typeface="Corbel" pitchFamily="34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Хронични калкулозни холециститис</a:t>
            </a:r>
          </a:p>
        </p:txBody>
      </p:sp>
    </p:spTree>
    <p:extLst>
      <p:ext uri="{BB962C8B-B14F-4D97-AF65-F5344CB8AC3E}">
        <p14:creationId xmlns:p14="http://schemas.microsoft.com/office/powerpoint/2010/main" xmlns="" val="343045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81000"/>
            <a:ext cx="85344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latin typeface="Palatino Linotype" pitchFamily="18" charset="0"/>
              </a:rPr>
              <a:t>Анаменаза</a:t>
            </a:r>
            <a:r>
              <a:rPr lang="ru-RU" sz="1600" dirty="0" smtClean="0">
                <a:latin typeface="Palatino Linotype" pitchFamily="18" charset="0"/>
              </a:rPr>
              <a:t>: тупи, повремени болови испод ДРЛ, надимање, лоше варење, мучнина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latin typeface="Palatino Linotype" pitchFamily="18" charset="0"/>
              </a:rPr>
              <a:t>Физикални преглед:</a:t>
            </a:r>
            <a:r>
              <a:rPr lang="ru-RU" sz="1600" dirty="0" smtClean="0">
                <a:latin typeface="Palatino Linotype" pitchFamily="18" charset="0"/>
              </a:rPr>
              <a:t> палпаторна болна осетљивост у епигастријуму и под ДРЛ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latin typeface="Palatino Linotype" pitchFamily="18" charset="0"/>
              </a:rPr>
              <a:t>Лабораторијске анализе: </a:t>
            </a:r>
            <a:r>
              <a:rPr lang="ru-RU" sz="1600" dirty="0" smtClean="0">
                <a:latin typeface="Palatino Linotype" pitchFamily="18" charset="0"/>
              </a:rPr>
              <a:t>без значајнијег одступања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latin typeface="Palatino Linotype" pitchFamily="18" charset="0"/>
              </a:rPr>
              <a:t>Визуелизационе методе:</a:t>
            </a:r>
            <a:endParaRPr lang="sr-Cyrl-RS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smtClean="0">
                <a:latin typeface="Palatino Linotype" pitchFamily="18" charset="0"/>
              </a:rPr>
              <a:t>Натив</a:t>
            </a:r>
            <a:r>
              <a:rPr lang="sr-Cyrl-RS" sz="1600" b="1" dirty="0" smtClean="0">
                <a:latin typeface="Palatino Linotype" pitchFamily="18" charset="0"/>
              </a:rPr>
              <a:t>ни</a:t>
            </a:r>
            <a:r>
              <a:rPr lang="x-none" sz="1600" b="1" smtClean="0">
                <a:latin typeface="Palatino Linotype" pitchFamily="18" charset="0"/>
              </a:rPr>
              <a:t> снимак абдомена</a:t>
            </a:r>
            <a:r>
              <a:rPr lang="x-none" sz="1600" smtClean="0">
                <a:latin typeface="Palatino Linotype" pitchFamily="18" charset="0"/>
              </a:rPr>
              <a:t>-</a:t>
            </a:r>
            <a:r>
              <a:rPr lang="sr-Cyrl-RS" sz="1600" dirty="0" smtClean="0">
                <a:latin typeface="Palatino Linotype" pitchFamily="18" charset="0"/>
              </a:rPr>
              <a:t>калкулуси видљиви </a:t>
            </a:r>
            <a:r>
              <a:rPr lang="x-none" sz="1600" smtClean="0">
                <a:latin typeface="Palatino Linotype" pitchFamily="18" charset="0"/>
              </a:rPr>
              <a:t>услед </a:t>
            </a:r>
            <a:r>
              <a:rPr lang="x-none" sz="1600" dirty="0" smtClean="0">
                <a:latin typeface="Palatino Linotype" pitchFamily="18" charset="0"/>
              </a:rPr>
              <a:t>присуства </a:t>
            </a:r>
            <a:r>
              <a:rPr lang="x-none" sz="1600" dirty="0" err="1" smtClean="0">
                <a:latin typeface="Palatino Linotype" pitchFamily="18" charset="0"/>
              </a:rPr>
              <a:t>калцијума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dirty="0" smtClean="0">
                <a:latin typeface="Palatino Linotype" pitchFamily="18" charset="0"/>
              </a:rPr>
              <a:t>Ултразвук</a:t>
            </a:r>
            <a:r>
              <a:rPr lang="x-none" sz="1600" dirty="0" smtClean="0">
                <a:latin typeface="Palatino Linotype" pitchFamily="18" charset="0"/>
              </a:rPr>
              <a:t>-метода избора за </a:t>
            </a:r>
            <a:r>
              <a:rPr lang="x-none" sz="1600" dirty="0" err="1" smtClean="0">
                <a:latin typeface="Palatino Linotype" pitchFamily="18" charset="0"/>
              </a:rPr>
              <a:t>каменце</a:t>
            </a:r>
            <a:r>
              <a:rPr lang="x-none" sz="1600" dirty="0" smtClean="0">
                <a:latin typeface="Palatino Linotype" pitchFamily="18" charset="0"/>
              </a:rPr>
              <a:t> у жучној кеси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400" dirty="0" smtClean="0">
                <a:latin typeface="Palatino Linotype" pitchFamily="18" charset="0"/>
              </a:rPr>
              <a:t>Жучна кеса </a:t>
            </a:r>
            <a:r>
              <a:rPr lang="x-none" sz="1400" smtClean="0">
                <a:latin typeface="Palatino Linotype" pitchFamily="18" charset="0"/>
              </a:rPr>
              <a:t>се </a:t>
            </a:r>
            <a:r>
              <a:rPr lang="sr-Cyrl-RS" sz="1400" dirty="0" smtClean="0">
                <a:latin typeface="Palatino Linotype" pitchFamily="18" charset="0"/>
              </a:rPr>
              <a:t>обично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x-none" sz="1400" dirty="0" smtClean="0">
                <a:latin typeface="Palatino Linotype" pitchFamily="18" charset="0"/>
              </a:rPr>
              <a:t>добро визуализује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400" smtClean="0">
                <a:latin typeface="Palatino Linotype" pitchFamily="18" charset="0"/>
              </a:rPr>
              <a:t>Невизуализација </a:t>
            </a:r>
            <a:r>
              <a:rPr lang="x-none" sz="1400" dirty="0" err="1" smtClean="0">
                <a:latin typeface="Palatino Linotype" pitchFamily="18" charset="0"/>
              </a:rPr>
              <a:t>наташте</a:t>
            </a:r>
            <a:r>
              <a:rPr lang="x-none" sz="1400" dirty="0" smtClean="0">
                <a:latin typeface="Palatino Linotype" pitchFamily="18" charset="0"/>
              </a:rPr>
              <a:t> добро корелира са болешћу жучне кесе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400" smtClean="0">
                <a:latin typeface="Palatino Linotype" pitchFamily="18" charset="0"/>
              </a:rPr>
              <a:t>К</a:t>
            </a:r>
            <a:r>
              <a:rPr lang="sr-Cyrl-RS" sz="1400" dirty="0" smtClean="0">
                <a:latin typeface="Palatino Linotype" pitchFamily="18" charset="0"/>
              </a:rPr>
              <a:t>алкулус: 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x-none" sz="1400" dirty="0" err="1" smtClean="0">
                <a:latin typeface="Palatino Linotype" pitchFamily="18" charset="0"/>
              </a:rPr>
              <a:t>ехогени</a:t>
            </a:r>
            <a:r>
              <a:rPr lang="x-none" sz="1400" dirty="0" smtClean="0">
                <a:latin typeface="Palatino Linotype" pitchFamily="18" charset="0"/>
              </a:rPr>
              <a:t> одјек са </a:t>
            </a:r>
            <a:r>
              <a:rPr lang="x-none" sz="1400" smtClean="0">
                <a:latin typeface="Palatino Linotype" pitchFamily="18" charset="0"/>
              </a:rPr>
              <a:t>акустичном сенком</a:t>
            </a:r>
            <a:r>
              <a:rPr lang="sr-Cyrl-RS" sz="1400" dirty="0" smtClean="0">
                <a:latin typeface="Palatino Linotype" pitchFamily="18" charset="0"/>
              </a:rPr>
              <a:t>,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x-none" sz="1400" dirty="0" smtClean="0">
                <a:latin typeface="Palatino Linotype" pitchFamily="18" charset="0"/>
              </a:rPr>
              <a:t>мења положај променом положаја болесника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400" dirty="0" smtClean="0">
                <a:latin typeface="Palatino Linotype" pitchFamily="18" charset="0"/>
              </a:rPr>
              <a:t>Муљ у жучној кеси </a:t>
            </a:r>
            <a:r>
              <a:rPr lang="x-none" sz="1400" smtClean="0">
                <a:latin typeface="Palatino Linotype" pitchFamily="18" charset="0"/>
              </a:rPr>
              <a:t>је </a:t>
            </a:r>
            <a:r>
              <a:rPr lang="sr-Cyrl-RS" sz="1400" dirty="0" smtClean="0">
                <a:latin typeface="Palatino Linotype" pitchFamily="18" charset="0"/>
              </a:rPr>
              <a:t>ниске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x-none" sz="1400" dirty="0" err="1" smtClean="0">
                <a:latin typeface="Palatino Linotype" pitchFamily="18" charset="0"/>
              </a:rPr>
              <a:t>ехогености</a:t>
            </a:r>
            <a:r>
              <a:rPr lang="x-none" sz="1400" dirty="0" smtClean="0">
                <a:latin typeface="Palatino Linotype" pitchFamily="18" charset="0"/>
              </a:rPr>
              <a:t> и не даје акустичну сенку, али формира слој </a:t>
            </a:r>
            <a:r>
              <a:rPr lang="x-none" sz="1400" smtClean="0">
                <a:latin typeface="Palatino Linotype" pitchFamily="18" charset="0"/>
              </a:rPr>
              <a:t>у на</a:t>
            </a:r>
            <a:r>
              <a:rPr lang="sr-Cyrl-RS" sz="1400" dirty="0" smtClean="0">
                <a:latin typeface="Palatino Linotype" pitchFamily="18" charset="0"/>
              </a:rPr>
              <a:t>јнижем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x-none" sz="1400" dirty="0" smtClean="0">
                <a:latin typeface="Palatino Linotype" pitchFamily="18" charset="0"/>
              </a:rPr>
              <a:t>делу жучне кесе који се помера променом </a:t>
            </a:r>
            <a:r>
              <a:rPr lang="x-none" sz="1400" smtClean="0">
                <a:latin typeface="Palatino Linotype" pitchFamily="18" charset="0"/>
              </a:rPr>
              <a:t>положаја болесника</a:t>
            </a:r>
            <a:endParaRPr lang="sr-Cyrl-RS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400" smtClean="0">
                <a:latin typeface="Palatino Linotype" pitchFamily="18" charset="0"/>
              </a:rPr>
              <a:t>Перихолецистична течност у одсутности асцитеса и задебљање зида жучне кесе на више од 4 mm уз одсутност хипоалбуминемије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400" smtClean="0">
                <a:latin typeface="Palatino Linotype" pitchFamily="18" charset="0"/>
              </a:rPr>
              <a:t>Специфичнији је ултразвучни Murphyjev знак-болна осетљивост жучне кесе под ултразвучном сондом</a:t>
            </a:r>
            <a:endParaRPr lang="x-none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400" smtClean="0">
                <a:latin typeface="Palatino Linotype" pitchFamily="18" charset="0"/>
              </a:rPr>
              <a:t> </a:t>
            </a:r>
            <a:r>
              <a:rPr lang="sr-Cyrl-RS" sz="1400" dirty="0" smtClean="0">
                <a:latin typeface="Palatino Linotype" pitchFamily="18" charset="0"/>
              </a:rPr>
              <a:t>К</a:t>
            </a:r>
            <a:r>
              <a:rPr lang="x-none" sz="1400" smtClean="0">
                <a:latin typeface="Palatino Linotype" pitchFamily="18" charset="0"/>
              </a:rPr>
              <a:t>од </a:t>
            </a:r>
            <a:r>
              <a:rPr lang="x-none" sz="1400" dirty="0" smtClean="0">
                <a:latin typeface="Palatino Linotype" pitchFamily="18" charset="0"/>
              </a:rPr>
              <a:t>50</a:t>
            </a:r>
            <a:r>
              <a:rPr lang="x-none" sz="1400" smtClean="0">
                <a:latin typeface="Palatino Linotype" pitchFamily="18" charset="0"/>
              </a:rPr>
              <a:t>% болесника</a:t>
            </a:r>
            <a:r>
              <a:rPr lang="sr-Cyrl-RS" sz="1400" dirty="0" smtClean="0">
                <a:latin typeface="Palatino Linotype" pitchFamily="18" charset="0"/>
              </a:rPr>
              <a:t> могућа визуализација каменаца у жучним путевима</a:t>
            </a:r>
            <a:endParaRPr lang="x-none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sz="1400" dirty="0" smtClean="0">
                <a:latin typeface="Palatino Linotype" pitchFamily="18" charset="0"/>
              </a:rPr>
              <a:t>Д</a:t>
            </a:r>
            <a:r>
              <a:rPr lang="x-none" sz="1400" smtClean="0">
                <a:latin typeface="Palatino Linotype" pitchFamily="18" charset="0"/>
              </a:rPr>
              <a:t>илат</a:t>
            </a:r>
            <a:r>
              <a:rPr lang="sr-Cyrl-RS" sz="1400" dirty="0" smtClean="0">
                <a:latin typeface="Palatino Linotype" pitchFamily="18" charset="0"/>
              </a:rPr>
              <a:t>ација жучних путева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sr-Cyrl-RS" sz="1400" dirty="0" smtClean="0">
                <a:latin typeface="Palatino Linotype" pitchFamily="18" charset="0"/>
              </a:rPr>
              <a:t>-п</a:t>
            </a:r>
            <a:r>
              <a:rPr lang="x-none" sz="1400" smtClean="0">
                <a:latin typeface="Palatino Linotype" pitchFamily="18" charset="0"/>
              </a:rPr>
              <a:t>осредан знак холедохолитијазе</a:t>
            </a:r>
            <a:r>
              <a:rPr lang="sr-Cyrl-RS" sz="1400" dirty="0" smtClean="0">
                <a:latin typeface="Palatino Linotype" pitchFamily="18" charset="0"/>
              </a:rPr>
              <a:t> (г</a:t>
            </a:r>
            <a:r>
              <a:rPr lang="x-none" sz="1400" smtClean="0">
                <a:latin typeface="Palatino Linotype" pitchFamily="18" charset="0"/>
              </a:rPr>
              <a:t>орња граница промер</a:t>
            </a:r>
            <a:r>
              <a:rPr lang="sr-Cyrl-RS" sz="1400" dirty="0" smtClean="0">
                <a:latin typeface="Palatino Linotype" pitchFamily="18" charset="0"/>
              </a:rPr>
              <a:t>а</a:t>
            </a:r>
            <a:r>
              <a:rPr lang="x-none" sz="1400" smtClean="0">
                <a:latin typeface="Palatino Linotype" pitchFamily="18" charset="0"/>
              </a:rPr>
              <a:t> дуктус</a:t>
            </a:r>
            <a:r>
              <a:rPr lang="sr-Cyrl-RS" sz="1400" dirty="0" smtClean="0">
                <a:latin typeface="Palatino Linotype" pitchFamily="18" charset="0"/>
              </a:rPr>
              <a:t>а </a:t>
            </a:r>
            <a:r>
              <a:rPr lang="x-none" sz="1400" smtClean="0">
                <a:latin typeface="Palatino Linotype" pitchFamily="18" charset="0"/>
              </a:rPr>
              <a:t>холедохуса 6 mm</a:t>
            </a:r>
            <a:r>
              <a:rPr lang="sr-Cyrl-RS" sz="1400" dirty="0" smtClean="0">
                <a:latin typeface="Palatino Linotype" pitchFamily="18" charset="0"/>
              </a:rPr>
              <a:t>)</a:t>
            </a:r>
            <a:endParaRPr lang="x-none" sz="1400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Холециститис- Дијагноза</a:t>
            </a:r>
          </a:p>
        </p:txBody>
      </p:sp>
    </p:spTree>
    <p:extLst>
      <p:ext uri="{BB962C8B-B14F-4D97-AF65-F5344CB8AC3E}">
        <p14:creationId xmlns:p14="http://schemas.microsoft.com/office/powerpoint/2010/main" xmlns="" val="42148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365" t="1685" r="15276" b="68011"/>
          <a:stretch>
            <a:fillRect/>
          </a:stretch>
        </p:blipFill>
        <p:spPr bwMode="auto">
          <a:xfrm>
            <a:off x="2819400" y="609600"/>
            <a:ext cx="288000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365" t="31989" r="15276" b="37706"/>
          <a:stretch>
            <a:fillRect/>
          </a:stretch>
        </p:blipFill>
        <p:spPr bwMode="auto">
          <a:xfrm>
            <a:off x="457200" y="3581400"/>
            <a:ext cx="288000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365" t="63979" r="15276" b="5717"/>
          <a:stretch>
            <a:fillRect/>
          </a:stretch>
        </p:blipFill>
        <p:spPr bwMode="auto">
          <a:xfrm>
            <a:off x="5638800" y="3581400"/>
            <a:ext cx="288000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19400" y="2667000"/>
            <a:ext cx="2983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smtClean="0">
                <a:latin typeface="Palatino Linotype" pitchFamily="18" charset="0"/>
              </a:rPr>
              <a:t>Нормалан ултразвучни</a:t>
            </a:r>
            <a:endParaRPr lang="sr-Cyrl-RS" b="1" dirty="0" smtClean="0">
              <a:latin typeface="Palatino Linotype" pitchFamily="18" charset="0"/>
            </a:endParaRPr>
          </a:p>
          <a:p>
            <a:pPr algn="ctr"/>
            <a:r>
              <a:rPr lang="x-none" b="1" smtClean="0">
                <a:latin typeface="Palatino Linotype" pitchFamily="18" charset="0"/>
              </a:rPr>
              <a:t> </a:t>
            </a:r>
            <a:r>
              <a:rPr lang="x-none" b="1" dirty="0" smtClean="0">
                <a:latin typeface="Palatino Linotype" pitchFamily="18" charset="0"/>
              </a:rPr>
              <a:t>налаз</a:t>
            </a:r>
            <a:endParaRPr lang="x-none" b="1" dirty="0">
              <a:latin typeface="Palatino Linotyp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5715000"/>
            <a:ext cx="17283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 err="1" smtClean="0">
                <a:latin typeface="Palatino Linotype" pitchFamily="18" charset="0"/>
              </a:rPr>
              <a:t>Холелитијаза</a:t>
            </a:r>
            <a:endParaRPr lang="x-none" b="1" dirty="0" smtClean="0">
              <a:latin typeface="Palatino Linotype" pitchFamily="18" charset="0"/>
            </a:endParaRPr>
          </a:p>
          <a:p>
            <a:endParaRPr lang="x-none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5791200"/>
            <a:ext cx="2741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 smtClean="0">
                <a:latin typeface="Palatino Linotype" pitchFamily="18" charset="0"/>
              </a:rPr>
              <a:t>Акутни </a:t>
            </a:r>
            <a:r>
              <a:rPr lang="x-none" b="1" dirty="0" err="1" smtClean="0">
                <a:latin typeface="Palatino Linotype" pitchFamily="18" charset="0"/>
              </a:rPr>
              <a:t>холециститис</a:t>
            </a:r>
            <a:endParaRPr lang="x-none" b="1" dirty="0">
              <a:latin typeface="Palatino Linotype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Холециститис- Дијагноза</a:t>
            </a:r>
          </a:p>
        </p:txBody>
      </p:sp>
    </p:spTree>
    <p:extLst>
      <p:ext uri="{BB962C8B-B14F-4D97-AF65-F5344CB8AC3E}">
        <p14:creationId xmlns:p14="http://schemas.microsoft.com/office/powerpoint/2010/main" xmlns="" val="264842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s://www.ole.bris.ac.uk/bbcswebdav/institution/Faculty%20of%20Medicine%20and%20Dentistry/MB%20ChB/Hippocrates%20Year%203%20Medicine%20and%20Surgery/Abdomen%20-%20Ive%20Gone%20Yellow%20Jaundice%20Tutorial/images/pic15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400" y="756600"/>
            <a:ext cx="3600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http://www.joplink.net/prev/200903/06_fig0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756600"/>
            <a:ext cx="3600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www.ultrasoundcases.info/files/Jpg/lbox_21494.jpg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400" y="3880800"/>
            <a:ext cx="360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90600" y="6400800"/>
            <a:ext cx="2408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smtClean="0">
                <a:latin typeface="Palatino Linotype" pitchFamily="18" charset="0"/>
              </a:rPr>
              <a:t>Перохолециститис</a:t>
            </a:r>
            <a:endParaRPr lang="x-none" b="1" dirty="0" smtClean="0">
              <a:latin typeface="Palatino Linotyp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24400" y="32766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b="1" dirty="0" err="1" smtClean="0">
                <a:latin typeface="Palatino Linotype" pitchFamily="18" charset="0"/>
              </a:rPr>
              <a:t>Холедохолитијаза</a:t>
            </a:r>
            <a:endParaRPr lang="x-none" b="1" dirty="0" smtClean="0">
              <a:latin typeface="Palatino Linotype" pitchFamily="18" charset="0"/>
            </a:endParaRPr>
          </a:p>
          <a:p>
            <a:pPr algn="ctr"/>
            <a:r>
              <a:rPr lang="x-none" b="1" dirty="0" smtClean="0">
                <a:latin typeface="Palatino Linotype" pitchFamily="18" charset="0"/>
              </a:rPr>
              <a:t>(</a:t>
            </a:r>
            <a:r>
              <a:rPr lang="x-none" b="1" dirty="0" err="1" smtClean="0">
                <a:latin typeface="Palatino Linotype" pitchFamily="18" charset="0"/>
              </a:rPr>
              <a:t>ендоскопски</a:t>
            </a:r>
            <a:r>
              <a:rPr lang="x-none" b="1" dirty="0" smtClean="0">
                <a:latin typeface="Palatino Linotype" pitchFamily="18" charset="0"/>
              </a:rPr>
              <a:t> ултразвук)</a:t>
            </a:r>
            <a:endParaRPr lang="x-none" b="1" dirty="0">
              <a:latin typeface="Palatino Linotyp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3815" y="3239869"/>
            <a:ext cx="2276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 err="1" smtClean="0">
                <a:latin typeface="Palatino Linotype" pitchFamily="18" charset="0"/>
              </a:rPr>
              <a:t>Холедохолитијаза</a:t>
            </a:r>
            <a:endParaRPr lang="x-none" b="1" dirty="0" smtClean="0">
              <a:latin typeface="Palatino Linotype" pitchFamily="18" charset="0"/>
            </a:endParaRPr>
          </a:p>
          <a:p>
            <a:endParaRPr lang="x-none" b="1" dirty="0">
              <a:latin typeface="Palatino Linotype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Холециститис- Дијагноза</a:t>
            </a:r>
          </a:p>
        </p:txBody>
      </p:sp>
    </p:spTree>
    <p:extLst>
      <p:ext uri="{BB962C8B-B14F-4D97-AF65-F5344CB8AC3E}">
        <p14:creationId xmlns:p14="http://schemas.microsoft.com/office/powerpoint/2010/main" xmlns="" val="194782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09600"/>
            <a:ext cx="853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ru-RU" sz="1600" dirty="0" smtClean="0">
                <a:latin typeface="Palatino Linotype" pitchFamily="18" charset="0"/>
              </a:rPr>
              <a:t>Облик: крушкаст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ru-RU" sz="1600" dirty="0" smtClean="0">
                <a:latin typeface="Palatino Linotype" pitchFamily="18" charset="0"/>
              </a:rPr>
              <a:t>Положај: у јами (</a:t>
            </a:r>
            <a:r>
              <a:rPr lang="en-US" sz="1600" dirty="0" smtClean="0">
                <a:latin typeface="Palatino Linotype" pitchFamily="18" charset="0"/>
              </a:rPr>
              <a:t>fossa </a:t>
            </a:r>
            <a:r>
              <a:rPr lang="en-US" sz="1600" dirty="0" err="1" smtClean="0">
                <a:latin typeface="Palatino Linotype" pitchFamily="18" charset="0"/>
              </a:rPr>
              <a:t>ves</a:t>
            </a:r>
            <a:r>
              <a:rPr lang="en-US" sz="1600" dirty="0" smtClean="0">
                <a:latin typeface="Palatino Linotype" pitchFamily="18" charset="0"/>
              </a:rPr>
              <a:t>. </a:t>
            </a:r>
            <a:r>
              <a:rPr lang="en-US" sz="1600" dirty="0" err="1" smtClean="0">
                <a:latin typeface="Palatino Linotype" pitchFamily="18" charset="0"/>
              </a:rPr>
              <a:t>felleae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ru-RU" sz="1600" dirty="0" smtClean="0">
                <a:latin typeface="Palatino Linotype" pitchFamily="18" charset="0"/>
              </a:rPr>
              <a:t>) на доњој површини јетре,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на споју девете ребарне хрскавице </a:t>
            </a:r>
            <a:r>
              <a:rPr lang="sl-SI" sz="1600" dirty="0" smtClean="0">
                <a:latin typeface="Palatino Linotype" pitchFamily="18" charset="0"/>
                <a:cs typeface="Times New Roman" pitchFamily="18" charset="0"/>
              </a:rPr>
              <a:t>(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десно</a:t>
            </a:r>
            <a:r>
              <a:rPr lang="sl-SI" sz="1600" dirty="0" smtClean="0">
                <a:latin typeface="Palatino Linotype" pitchFamily="18" charset="0"/>
                <a:cs typeface="Times New Roman" pitchFamily="18" charset="0"/>
              </a:rPr>
              <a:t>)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и латералне ивице </a:t>
            </a:r>
            <a:r>
              <a:rPr lang="en-US" sz="1600" dirty="0" smtClean="0">
                <a:latin typeface="Palatino Linotype" pitchFamily="18" charset="0"/>
                <a:cs typeface="Times New Roman" pitchFamily="18" charset="0"/>
              </a:rPr>
              <a:t>m. rectus </a:t>
            </a:r>
            <a:r>
              <a:rPr lang="sl-SI" sz="1600" dirty="0" smtClean="0">
                <a:latin typeface="Palatino Linotype" pitchFamily="18" charset="0"/>
                <a:cs typeface="Times New Roman" pitchFamily="18" charset="0"/>
              </a:rPr>
              <a:t>abdominisa</a:t>
            </a:r>
            <a:r>
              <a:rPr lang="x-none" sz="1600" i="1" dirty="0" smtClean="0">
                <a:latin typeface="Palatino Linotype" pitchFamily="18" charset="0"/>
                <a:cs typeface="Times New Roman" pitchFamily="18" charset="0"/>
              </a:rPr>
              <a:t>, </a:t>
            </a:r>
            <a:r>
              <a:rPr lang="x-none" sz="1600" dirty="0" smtClean="0">
                <a:latin typeface="Palatino Linotype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latin typeface="Palatino Linotype" pitchFamily="18" charset="0"/>
              </a:rPr>
              <a:t>ужине 7 до 10 </a:t>
            </a:r>
            <a:r>
              <a:rPr lang="x-none" sz="1600" dirty="0" smtClean="0">
                <a:latin typeface="Palatino Linotype" pitchFamily="18" charset="0"/>
              </a:rPr>
              <a:t>cm-a 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ru-RU" sz="1600" dirty="0" smtClean="0">
                <a:latin typeface="Palatino Linotype" pitchFamily="18" charset="0"/>
              </a:rPr>
              <a:t>Капацитет: 30-50 </a:t>
            </a:r>
            <a:r>
              <a:rPr lang="x-none" sz="1600" smtClean="0">
                <a:latin typeface="Palatino Linotype" pitchFamily="18" charset="0"/>
              </a:rPr>
              <a:t>ml</a:t>
            </a:r>
            <a:r>
              <a:rPr lang="sr-Cyrl-RS" sz="1600" dirty="0" smtClean="0">
                <a:latin typeface="Palatino Linotype" pitchFamily="18" charset="0"/>
              </a:rPr>
              <a:t> (</a:t>
            </a:r>
            <a:r>
              <a:rPr lang="ru-RU" sz="1600" dirty="0" smtClean="0">
                <a:latin typeface="Palatino Linotype" pitchFamily="18" charset="0"/>
              </a:rPr>
              <a:t>код опструкције </a:t>
            </a:r>
            <a:r>
              <a:rPr lang="sr-Cyrl-CS" sz="1600" dirty="0" smtClean="0">
                <a:latin typeface="Palatino Linotype" pitchFamily="18" charset="0"/>
              </a:rPr>
              <a:t>и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до</a:t>
            </a:r>
            <a:r>
              <a:rPr lang="en-US" sz="1600" dirty="0" smtClean="0">
                <a:latin typeface="Palatino Linotype" pitchFamily="18" charset="0"/>
              </a:rPr>
              <a:t> 300 </a:t>
            </a:r>
            <a:r>
              <a:rPr lang="x-none" sz="1600" smtClean="0">
                <a:latin typeface="Palatino Linotype" pitchFamily="18" charset="0"/>
              </a:rPr>
              <a:t>ml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натомске </a:t>
            </a:r>
            <a:r>
              <a:rPr lang="x-none" sz="1600" dirty="0" smtClean="0">
                <a:latin typeface="Palatino Linotype" pitchFamily="18" charset="0"/>
              </a:rPr>
              <a:t>регије: </a:t>
            </a:r>
            <a:r>
              <a:rPr lang="x-none" sz="1600" dirty="0" err="1" smtClean="0">
                <a:latin typeface="Palatino Linotype" pitchFamily="18" charset="0"/>
              </a:rPr>
              <a:t>фундус</a:t>
            </a:r>
            <a:r>
              <a:rPr lang="x-none" sz="1600" dirty="0" smtClean="0">
                <a:latin typeface="Palatino Linotype" pitchFamily="18" charset="0"/>
              </a:rPr>
              <a:t>, корпус, </a:t>
            </a:r>
            <a:r>
              <a:rPr lang="x-none" sz="1600" dirty="0" err="1" smtClean="0">
                <a:latin typeface="Palatino Linotype" pitchFamily="18" charset="0"/>
              </a:rPr>
              <a:t>инфундибулум</a:t>
            </a:r>
            <a:r>
              <a:rPr lang="x-none" sz="1600" dirty="0" smtClean="0">
                <a:latin typeface="Palatino Linotype" pitchFamily="18" charset="0"/>
              </a:rPr>
              <a:t>, врат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sz="1600" dirty="0" smtClean="0">
                <a:latin typeface="Palatino Linotype" pitchFamily="18" charset="0"/>
              </a:rPr>
              <a:t>Сужава </a:t>
            </a:r>
            <a:r>
              <a:rPr lang="ru-RU" sz="1600" dirty="0">
                <a:latin typeface="Palatino Linotype" pitchFamily="18" charset="0"/>
              </a:rPr>
              <a:t>се у пределу врата у изводни канал </a:t>
            </a:r>
            <a:r>
              <a:rPr lang="sr-Latn-CS" sz="1600" dirty="0" err="1">
                <a:latin typeface="Palatino Linotype" pitchFamily="18" charset="0"/>
              </a:rPr>
              <a:t>ductus</a:t>
            </a:r>
            <a:r>
              <a:rPr lang="sr-Latn-CS" sz="1600" dirty="0">
                <a:latin typeface="Palatino Linotype" pitchFamily="18" charset="0"/>
              </a:rPr>
              <a:t> </a:t>
            </a:r>
            <a:r>
              <a:rPr lang="sr-Latn-CS" sz="1600" dirty="0" err="1" smtClean="0">
                <a:latin typeface="Palatino Linotype" pitchFamily="18" charset="0"/>
              </a:rPr>
              <a:t>cyst</a:t>
            </a:r>
            <a:r>
              <a:rPr lang="x-none" sz="1600" dirty="0" smtClean="0">
                <a:latin typeface="Palatino Linotype" pitchFamily="18" charset="0"/>
              </a:rPr>
              <a:t>i</a:t>
            </a:r>
            <a:r>
              <a:rPr lang="sr-Latn-CS" sz="1600" dirty="0" err="1" smtClean="0">
                <a:latin typeface="Palatino Linotype" pitchFamily="18" charset="0"/>
              </a:rPr>
              <a:t>cus</a:t>
            </a:r>
            <a:r>
              <a:rPr lang="ru-RU" sz="1600" dirty="0" smtClean="0">
                <a:latin typeface="Palatino Linotype" pitchFamily="18" charset="0"/>
              </a:rPr>
              <a:t> </a:t>
            </a:r>
            <a:r>
              <a:rPr lang="ru-RU" sz="1600" dirty="0">
                <a:latin typeface="Palatino Linotype" pitchFamily="18" charset="0"/>
              </a:rPr>
              <a:t>који се улива у  заједнички хепатични канал </a:t>
            </a:r>
            <a:r>
              <a:rPr lang="sr-Latn-CS" sz="1600" dirty="0">
                <a:latin typeface="Palatino Linotype" pitchFamily="18" charset="0"/>
              </a:rPr>
              <a:t>(</a:t>
            </a:r>
            <a:r>
              <a:rPr lang="sr-Latn-CS" sz="1600" dirty="0" err="1">
                <a:latin typeface="Palatino Linotype" pitchFamily="18" charset="0"/>
              </a:rPr>
              <a:t>ductus</a:t>
            </a:r>
            <a:r>
              <a:rPr lang="sr-Latn-CS" sz="1600" dirty="0">
                <a:latin typeface="Palatino Linotype" pitchFamily="18" charset="0"/>
              </a:rPr>
              <a:t> </a:t>
            </a:r>
            <a:r>
              <a:rPr lang="sr-Latn-CS" sz="1600" dirty="0" err="1">
                <a:latin typeface="Palatino Linotype" pitchFamily="18" charset="0"/>
              </a:rPr>
              <a:t>haepaticus</a:t>
            </a:r>
            <a:r>
              <a:rPr lang="sr-Latn-CS" sz="1600" dirty="0">
                <a:latin typeface="Palatino Linotype" pitchFamily="18" charset="0"/>
              </a:rPr>
              <a:t> </a:t>
            </a:r>
            <a:r>
              <a:rPr lang="sr-Latn-CS" sz="1600" dirty="0" err="1">
                <a:latin typeface="Palatino Linotype" pitchFamily="18" charset="0"/>
              </a:rPr>
              <a:t>communis</a:t>
            </a:r>
            <a:r>
              <a:rPr lang="sr-Latn-CS" sz="1600" dirty="0">
                <a:latin typeface="Palatino Linotype" pitchFamily="18" charset="0"/>
              </a:rPr>
              <a:t>)</a:t>
            </a:r>
            <a:r>
              <a:rPr lang="ru-RU" sz="1600" dirty="0">
                <a:latin typeface="Palatino Linotype" pitchFamily="18" charset="0"/>
              </a:rPr>
              <a:t> градећи заједнички жучни канал </a:t>
            </a:r>
            <a:r>
              <a:rPr lang="sr-Latn-CS" sz="1600" dirty="0">
                <a:latin typeface="Palatino Linotype" pitchFamily="18" charset="0"/>
              </a:rPr>
              <a:t>(</a:t>
            </a:r>
            <a:r>
              <a:rPr lang="sr-Latn-CS" sz="1600" dirty="0" err="1">
                <a:latin typeface="Palatino Linotype" pitchFamily="18" charset="0"/>
              </a:rPr>
              <a:t>ductus</a:t>
            </a:r>
            <a:r>
              <a:rPr lang="sr-Latn-CS" sz="1600" dirty="0">
                <a:latin typeface="Palatino Linotype" pitchFamily="18" charset="0"/>
              </a:rPr>
              <a:t> </a:t>
            </a:r>
            <a:r>
              <a:rPr lang="sr-Latn-CS" sz="1600" dirty="0" err="1">
                <a:latin typeface="Palatino Linotype" pitchFamily="18" charset="0"/>
              </a:rPr>
              <a:t>choledochus</a:t>
            </a:r>
            <a:r>
              <a:rPr lang="sr-Latn-CS" sz="1600" dirty="0">
                <a:latin typeface="Palatino Linotype" pitchFamily="18" charset="0"/>
              </a:rPr>
              <a:t>)</a:t>
            </a:r>
            <a:endParaRPr lang="en-US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sz="1600" dirty="0" smtClean="0">
                <a:latin typeface="Palatino Linotype" pitchFamily="18" charset="0"/>
              </a:rPr>
              <a:t>Пролази </a:t>
            </a:r>
            <a:r>
              <a:rPr lang="ru-RU" sz="1600" dirty="0">
                <a:latin typeface="Palatino Linotype" pitchFamily="18" charset="0"/>
              </a:rPr>
              <a:t>кроз панкреас, спаја се са панкреасним каналом непосредно на улазу у доњи део дуоденума </a:t>
            </a:r>
            <a:r>
              <a:rPr lang="en-US" sz="1600" dirty="0">
                <a:latin typeface="Palatino Linotype" pitchFamily="18" charset="0"/>
                <a:cs typeface="Arial" charset="0"/>
              </a:rPr>
              <a:t>(</a:t>
            </a:r>
            <a:r>
              <a:rPr lang="en-US" sz="1600" dirty="0" err="1">
                <a:latin typeface="Palatino Linotype" pitchFamily="18" charset="0"/>
                <a:cs typeface="Arial" charset="0"/>
              </a:rPr>
              <a:t>Oddi-ev</a:t>
            </a:r>
            <a:r>
              <a:rPr lang="en-US" sz="1600" dirty="0">
                <a:latin typeface="Palatino Linotype" pitchFamily="18" charset="0"/>
                <a:cs typeface="Arial" charset="0"/>
              </a:rPr>
              <a:t> </a:t>
            </a:r>
            <a:r>
              <a:rPr lang="en-US" sz="1600" dirty="0" err="1">
                <a:latin typeface="Palatino Linotype" pitchFamily="18" charset="0"/>
                <a:cs typeface="Arial" charset="0"/>
              </a:rPr>
              <a:t>sfinkter</a:t>
            </a:r>
            <a:r>
              <a:rPr lang="en-US" sz="1600" dirty="0">
                <a:latin typeface="Palatino Linotype" pitchFamily="18" charset="0"/>
                <a:cs typeface="Arial" charset="0"/>
              </a:rPr>
              <a:t> </a:t>
            </a:r>
            <a:r>
              <a:rPr lang="x-none" sz="1600" dirty="0" smtClean="0">
                <a:latin typeface="Palatino Linotype" pitchFamily="18" charset="0"/>
                <a:cs typeface="Arial" charset="0"/>
              </a:rPr>
              <a:t>и</a:t>
            </a:r>
            <a:r>
              <a:rPr lang="en-US" sz="1600" dirty="0" smtClean="0">
                <a:latin typeface="Palatino Linotype" pitchFamily="18" charset="0"/>
                <a:cs typeface="Arial" charset="0"/>
              </a:rPr>
              <a:t> </a:t>
            </a:r>
            <a:r>
              <a:rPr lang="en-US" sz="1600" dirty="0" err="1">
                <a:latin typeface="Palatino Linotype" pitchFamily="18" charset="0"/>
                <a:cs typeface="Arial" charset="0"/>
              </a:rPr>
              <a:t>Vaterova</a:t>
            </a:r>
            <a:r>
              <a:rPr lang="en-US" sz="1600" dirty="0">
                <a:latin typeface="Palatino Linotype" pitchFamily="18" charset="0"/>
                <a:cs typeface="Arial" charset="0"/>
              </a:rPr>
              <a:t> </a:t>
            </a:r>
            <a:r>
              <a:rPr lang="x-none" sz="1600" dirty="0" smtClean="0">
                <a:latin typeface="Palatino Linotype" pitchFamily="18" charset="0"/>
                <a:cs typeface="Arial" charset="0"/>
              </a:rPr>
              <a:t>папила</a:t>
            </a:r>
            <a:r>
              <a:rPr lang="en-US" sz="1600" dirty="0" smtClean="0">
                <a:latin typeface="Palatino Linotype" pitchFamily="18" charset="0"/>
                <a:cs typeface="Arial" charset="0"/>
              </a:rPr>
              <a:t>)</a:t>
            </a:r>
            <a:r>
              <a:rPr lang="ru-RU" sz="1600" dirty="0" smtClean="0">
                <a:latin typeface="Palatino Linotype" pitchFamily="18" charset="0"/>
              </a:rPr>
              <a:t> </a:t>
            </a:r>
            <a:endParaRPr lang="ru-RU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u-RU" sz="1600" dirty="0" smtClean="0">
                <a:latin typeface="Palatino Linotype" pitchFamily="18" charset="0"/>
              </a:rPr>
              <a:t>Празни </a:t>
            </a:r>
            <a:r>
              <a:rPr lang="ru-RU" sz="1600" dirty="0">
                <a:latin typeface="Palatino Linotype" pitchFamily="18" charset="0"/>
              </a:rPr>
              <a:t>се у дванаестопалачно црево на </a:t>
            </a:r>
            <a:r>
              <a:rPr lang="x-none" sz="1600" dirty="0" smtClean="0">
                <a:latin typeface="Palatino Linotype" pitchFamily="18" charset="0"/>
                <a:cs typeface="Arial" charset="0"/>
              </a:rPr>
              <a:t>ампули</a:t>
            </a:r>
            <a:r>
              <a:rPr lang="en-GB" sz="1600" dirty="0" smtClean="0">
                <a:latin typeface="Palatino Linotype" pitchFamily="18" charset="0"/>
                <a:cs typeface="Arial" charset="0"/>
              </a:rPr>
              <a:t> </a:t>
            </a:r>
            <a:r>
              <a:rPr lang="en-GB" sz="1600" dirty="0" err="1">
                <a:latin typeface="Palatino Linotype" pitchFamily="18" charset="0"/>
                <a:cs typeface="Arial" charset="0"/>
              </a:rPr>
              <a:t>Vater</a:t>
            </a:r>
            <a:r>
              <a:rPr lang="en-US" sz="1600" dirty="0">
                <a:latin typeface="Palatino Linotype" pitchFamily="18" charset="0"/>
                <a:cs typeface="Arial" charset="0"/>
              </a:rPr>
              <a:t>i</a:t>
            </a:r>
            <a:r>
              <a:rPr lang="en-GB" sz="1600" dirty="0">
                <a:latin typeface="Palatino Linotype" pitchFamily="18" charset="0"/>
                <a:cs typeface="Arial" charset="0"/>
              </a:rPr>
              <a:t> </a:t>
            </a:r>
            <a:r>
              <a:rPr lang="ru-RU" sz="1600" dirty="0" smtClean="0">
                <a:latin typeface="Palatino Linotype" pitchFamily="18" charset="0"/>
              </a:rPr>
              <a:t>која </a:t>
            </a:r>
            <a:r>
              <a:rPr lang="ru-RU" sz="1600" dirty="0">
                <a:latin typeface="Palatino Linotype" pitchFamily="18" charset="0"/>
              </a:rPr>
              <a:t>је окружена </a:t>
            </a:r>
            <a:r>
              <a:rPr lang="en-US" sz="1600" dirty="0" err="1" smtClean="0">
                <a:latin typeface="Palatino Linotype" pitchFamily="18" charset="0"/>
                <a:cs typeface="Arial" charset="0"/>
              </a:rPr>
              <a:t>Oddi</a:t>
            </a:r>
            <a:r>
              <a:rPr lang="en-US" sz="1600" dirty="0" smtClean="0">
                <a:latin typeface="Palatino Linotype" pitchFamily="18" charset="0"/>
                <a:cs typeface="Arial" charset="0"/>
              </a:rPr>
              <a:t>-</a:t>
            </a:r>
            <a:r>
              <a:rPr lang="x-none" sz="1600" dirty="0" smtClean="0">
                <a:latin typeface="Palatino Linotype" pitchFamily="18" charset="0"/>
                <a:cs typeface="Arial" charset="0"/>
              </a:rPr>
              <a:t>евим </a:t>
            </a:r>
            <a:r>
              <a:rPr lang="x-none" sz="1600" dirty="0" err="1" smtClean="0">
                <a:latin typeface="Palatino Linotype" pitchFamily="18" charset="0"/>
                <a:cs typeface="Arial" charset="0"/>
              </a:rPr>
              <a:t>сфинктером</a:t>
            </a:r>
            <a:r>
              <a:rPr lang="en-US" sz="1600" dirty="0" smtClean="0">
                <a:latin typeface="Palatino Linotype" pitchFamily="18" charset="0"/>
                <a:cs typeface="Arial" charset="0"/>
              </a:rPr>
              <a:t> </a:t>
            </a:r>
            <a:r>
              <a:rPr lang="ru-RU" sz="1600" dirty="0" smtClean="0">
                <a:latin typeface="Palatino Linotype" pitchFamily="18" charset="0"/>
              </a:rPr>
              <a:t>(</a:t>
            </a:r>
            <a:r>
              <a:rPr lang="ru-RU" sz="1600" dirty="0">
                <a:latin typeface="Palatino Linotype" pitchFamily="18" charset="0"/>
              </a:rPr>
              <a:t>регулише проток жучи у дванаестопалачно црево) 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Жучна кеса-</a:t>
            </a:r>
            <a:r>
              <a:rPr lang="en-US" sz="2000" b="1" dirty="0" smtClean="0">
                <a:latin typeface="Palatino Linotype" pitchFamily="18" charset="0"/>
              </a:rPr>
              <a:t> </a:t>
            </a:r>
            <a:r>
              <a:rPr lang="sr-Cyrl-RS" sz="2000" b="1" dirty="0" smtClean="0">
                <a:latin typeface="Palatino Linotype" pitchFamily="18" charset="0"/>
              </a:rPr>
              <a:t>анатомија</a:t>
            </a:r>
          </a:p>
        </p:txBody>
      </p:sp>
    </p:spTree>
    <p:extLst>
      <p:ext uri="{BB962C8B-B14F-4D97-AF65-F5344CB8AC3E}">
        <p14:creationId xmlns:p14="http://schemas.microsoft.com/office/powerpoint/2010/main" xmlns="" val="381803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762000"/>
            <a:ext cx="86868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</a:pP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x-none" sz="1600" b="1" dirty="0" smtClean="0">
                <a:latin typeface="Palatino Linotype" pitchFamily="18" charset="0"/>
              </a:rPr>
              <a:t>Ендоскопски ултразвук-за визуализацију дуктус холедохуса</a:t>
            </a:r>
          </a:p>
          <a:p>
            <a:pPr marL="285750" indent="-285750">
              <a:buFont typeface="Wingdings" pitchFamily="2" charset="2"/>
              <a:buChar char="§"/>
            </a:pP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x-none" sz="1600" b="1" dirty="0" err="1" smtClean="0">
                <a:latin typeface="Palatino Linotype" pitchFamily="18" charset="0"/>
              </a:rPr>
              <a:t>Перорална</a:t>
            </a:r>
            <a:r>
              <a:rPr lang="x-none" sz="1600" b="1" dirty="0" smtClean="0">
                <a:latin typeface="Palatino Linotype" pitchFamily="18" charset="0"/>
              </a:rPr>
              <a:t> </a:t>
            </a:r>
            <a:r>
              <a:rPr lang="x-none" sz="1600" b="1" dirty="0" err="1" smtClean="0">
                <a:latin typeface="Palatino Linotype" pitchFamily="18" charset="0"/>
              </a:rPr>
              <a:t>холецистографија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x-none" sz="1600" b="1" dirty="0" err="1" smtClean="0">
                <a:latin typeface="Palatino Linotype" pitchFamily="18" charset="0"/>
              </a:rPr>
              <a:t>Интравенска</a:t>
            </a:r>
            <a:r>
              <a:rPr lang="x-none" sz="1600" b="1" dirty="0" smtClean="0">
                <a:latin typeface="Palatino Linotype" pitchFamily="18" charset="0"/>
              </a:rPr>
              <a:t> </a:t>
            </a:r>
            <a:r>
              <a:rPr lang="x-none" sz="1600" b="1" dirty="0" err="1" smtClean="0">
                <a:latin typeface="Palatino Linotype" pitchFamily="18" charset="0"/>
              </a:rPr>
              <a:t>билиграфија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x-none" sz="1600" b="1" dirty="0" smtClean="0">
                <a:latin typeface="Palatino Linotype" pitchFamily="18" charset="0"/>
              </a:rPr>
              <a:t>Сцинтиграфија жучних путева</a:t>
            </a:r>
          </a:p>
          <a:p>
            <a:pPr marL="285750" indent="-285750">
              <a:buFont typeface="Wingdings" pitchFamily="2" charset="2"/>
              <a:buChar char="§"/>
            </a:pP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x-none" sz="1600" b="1" smtClean="0">
                <a:latin typeface="Palatino Linotype" pitchFamily="18" charset="0"/>
              </a:rPr>
              <a:t>МР холангиопанкреатографија</a:t>
            </a:r>
            <a:endParaRPr lang="sr-Cyrl-RS" sz="1600" b="1" dirty="0" smtClean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sr-Cyrl-RS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smtClean="0">
                <a:latin typeface="Palatino Linotype" pitchFamily="18" charset="0"/>
              </a:rPr>
              <a:t>Перкутана трансхепатична холангиографија-ПТЦ</a:t>
            </a:r>
            <a:r>
              <a:rPr lang="sr-Cyrl-RS" sz="1600" b="1" dirty="0" smtClean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sr-Cyrl-RS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smtClean="0">
                <a:latin typeface="Palatino Linotype" pitchFamily="18" charset="0"/>
              </a:rPr>
              <a:t>Ендоскоп</a:t>
            </a:r>
            <a:r>
              <a:rPr lang="sr-Cyrl-RS" sz="1600" b="1" dirty="0" smtClean="0">
                <a:latin typeface="Palatino Linotype" pitchFamily="18" charset="0"/>
              </a:rPr>
              <a:t>с</a:t>
            </a:r>
            <a:r>
              <a:rPr lang="x-none" sz="1600" b="1" smtClean="0">
                <a:latin typeface="Palatino Linotype" pitchFamily="18" charset="0"/>
              </a:rPr>
              <a:t>ка ретроградна холангиопанкреатографија-ЕРЦП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smtClean="0">
                <a:latin typeface="Palatino Linotype" pitchFamily="18" charset="0"/>
              </a:rPr>
              <a:t>Златни стандард за дијагнозу и терапију холедохолитијазе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Холециститис- Дијагноза</a:t>
            </a:r>
          </a:p>
        </p:txBody>
      </p:sp>
    </p:spTree>
    <p:extLst>
      <p:ext uri="{BB962C8B-B14F-4D97-AF65-F5344CB8AC3E}">
        <p14:creationId xmlns:p14="http://schemas.microsoft.com/office/powerpoint/2010/main" xmlns="" val="94057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228600"/>
            <a:ext cx="8763000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CS" b="1" dirty="0" smtClean="0">
                <a:latin typeface="Palatino Linotype" pitchFamily="18" charset="0"/>
              </a:rPr>
              <a:t>Конзервативно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err="1" smtClean="0">
                <a:latin typeface="Palatino Linotype" pitchFamily="18" charset="0"/>
              </a:rPr>
              <a:t>Антибиотици</a:t>
            </a:r>
            <a:r>
              <a:rPr lang="sr-Cyrl-CS" sz="1600" dirty="0" smtClean="0">
                <a:latin typeface="Palatino Linotype" pitchFamily="18" charset="0"/>
              </a:rPr>
              <a:t> широког спектра (</a:t>
            </a:r>
            <a:r>
              <a:rPr lang="sr-Cyrl-CS" sz="1600" dirty="0" err="1" smtClean="0">
                <a:latin typeface="Palatino Linotype" pitchFamily="18" charset="0"/>
              </a:rPr>
              <a:t>ив.цефалоспорини</a:t>
            </a:r>
            <a:r>
              <a:rPr lang="sr-Cyrl-CS" sz="1600" dirty="0" smtClean="0">
                <a:latin typeface="Palatino Linotype" pitchFamily="18" charset="0"/>
              </a:rPr>
              <a:t>, </a:t>
            </a:r>
            <a:r>
              <a:rPr lang="sr-Cyrl-CS" sz="1600" dirty="0" err="1" smtClean="0">
                <a:latin typeface="Palatino Linotype" pitchFamily="18" charset="0"/>
              </a:rPr>
              <a:t>аминогликозиди</a:t>
            </a:r>
            <a:r>
              <a:rPr lang="sr-Cyrl-CS" sz="1600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Рехидратација инфузијама изотоничних раствора електролита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Аналгетици, спазмолитици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Обустава хране пер ос (до смиривања тегоба)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err="1" smtClean="0">
                <a:latin typeface="Palatino Linotype" pitchFamily="18" charset="0"/>
              </a:rPr>
              <a:t>Назогастрична</a:t>
            </a:r>
            <a:r>
              <a:rPr lang="sr-Cyrl-CS" sz="1600" dirty="0" smtClean="0">
                <a:latin typeface="Palatino Linotype" pitchFamily="18" charset="0"/>
              </a:rPr>
              <a:t> сонда са апаратом за континуирану </a:t>
            </a:r>
            <a:r>
              <a:rPr lang="sr-Cyrl-CS" sz="1600" dirty="0" err="1" smtClean="0">
                <a:latin typeface="Palatino Linotype" pitchFamily="18" charset="0"/>
              </a:rPr>
              <a:t>сукцију</a:t>
            </a:r>
            <a:r>
              <a:rPr lang="sr-Cyrl-CS" sz="1600" dirty="0" smtClean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</a:pPr>
            <a:r>
              <a:rPr lang="sr-Cyrl-CS" sz="1600" dirty="0" smtClean="0">
                <a:latin typeface="Palatino Linotype" pitchFamily="18" charset="0"/>
              </a:rPr>
              <a:t>     У већини случајева медикаментозна терапија доводи до регресије тегоба, а калкулус се спонтано враћа у дистендирану жучну кесу  </a:t>
            </a:r>
          </a:p>
          <a:p>
            <a:pPr>
              <a:lnSpc>
                <a:spcPct val="150000"/>
              </a:lnSpc>
            </a:pPr>
            <a:r>
              <a:rPr lang="sr-Cyrl-CS" b="1" dirty="0" smtClean="0">
                <a:latin typeface="Palatino Linotype" pitchFamily="18" charset="0"/>
              </a:rPr>
              <a:t>Хируршко </a:t>
            </a:r>
          </a:p>
          <a:p>
            <a:pPr>
              <a:lnSpc>
                <a:spcPct val="150000"/>
              </a:lnSpc>
            </a:pPr>
            <a:r>
              <a:rPr lang="sr-Cyrl-CS" sz="1600" b="1" dirty="0" smtClean="0">
                <a:latin typeface="Palatino Linotype" pitchFamily="18" charset="0"/>
              </a:rPr>
              <a:t>хитна холецистектомија </a:t>
            </a:r>
            <a:r>
              <a:rPr lang="sr-Cyrl-CS" sz="1600" dirty="0" smtClean="0">
                <a:latin typeface="Palatino Linotype" pitchFamily="18" charset="0"/>
              </a:rPr>
              <a:t>у случају компликација (емпијем, гангрена, перфорација)</a:t>
            </a:r>
          </a:p>
          <a:p>
            <a:pPr>
              <a:lnSpc>
                <a:spcPct val="150000"/>
              </a:lnSpc>
            </a:pPr>
            <a:r>
              <a:rPr lang="sr-Cyrl-CS" sz="1600" b="1" dirty="0" smtClean="0">
                <a:latin typeface="Palatino Linotype" pitchFamily="18" charset="0"/>
              </a:rPr>
              <a:t>елективна хируршка интервенција</a:t>
            </a:r>
            <a:r>
              <a:rPr lang="sr-Cyrl-CS" sz="1600" dirty="0" smtClean="0">
                <a:latin typeface="Palatino Linotype" pitchFamily="18" charset="0"/>
              </a:rPr>
              <a:t> (по смиривању тегоба):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класична хируршка интервенција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</a:rPr>
              <a:t>лапароскопска холецистектомија</a:t>
            </a:r>
          </a:p>
          <a:p>
            <a:pPr>
              <a:lnSpc>
                <a:spcPct val="150000"/>
              </a:lnSpc>
            </a:pPr>
            <a:endParaRPr lang="sr-Cyrl-CS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sr-Latn-CS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Лечење акутног холециститиса</a:t>
            </a:r>
          </a:p>
        </p:txBody>
      </p:sp>
    </p:spTree>
    <p:extLst>
      <p:ext uri="{BB962C8B-B14F-4D97-AF65-F5344CB8AC3E}">
        <p14:creationId xmlns:p14="http://schemas.microsoft.com/office/powerpoint/2010/main" xmlns="" val="233830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000" y="429191"/>
            <a:ext cx="8305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1</a:t>
            </a:r>
            <a:r>
              <a:rPr lang="x-none" sz="1600" b="1" dirty="0" smtClean="0">
                <a:latin typeface="Palatino Linotype" pitchFamily="18" charset="0"/>
              </a:rPr>
              <a:t>. </a:t>
            </a:r>
            <a:r>
              <a:rPr lang="x-none" sz="1600" b="1" smtClean="0">
                <a:latin typeface="Palatino Linotype" pitchFamily="18" charset="0"/>
              </a:rPr>
              <a:t>Хируршко лечење</a:t>
            </a:r>
            <a:r>
              <a:rPr lang="sr-Cyrl-RS" sz="1600" b="1" dirty="0" smtClean="0">
                <a:latin typeface="Palatino Linotype" pitchFamily="18" charset="0"/>
              </a:rPr>
              <a:t>-индикације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Симптоматска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холелитијаза</a:t>
            </a:r>
            <a:r>
              <a:rPr lang="x-none" sz="1600" dirty="0" smtClean="0">
                <a:latin typeface="Palatino Linotype" pitchFamily="18" charset="0"/>
              </a:rPr>
              <a:t> са компликацијама и </a:t>
            </a:r>
            <a:r>
              <a:rPr lang="x-none" sz="1600" dirty="0" err="1" smtClean="0">
                <a:latin typeface="Palatino Linotype" pitchFamily="18" charset="0"/>
              </a:rPr>
              <a:t>холедохолитијаза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Асимптоматкса</a:t>
            </a:r>
            <a:r>
              <a:rPr lang="sr-Cyrl-RS" sz="1600" dirty="0" smtClean="0">
                <a:latin typeface="Palatino Linotype" pitchFamily="18" charset="0"/>
              </a:rPr>
              <a:t> –опречни ставови: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с</a:t>
            </a:r>
            <a:r>
              <a:rPr lang="x-none" sz="1600" smtClean="0">
                <a:latin typeface="Palatino Linotype" pitchFamily="18" charset="0"/>
              </a:rPr>
              <a:t>матра </a:t>
            </a:r>
            <a:r>
              <a:rPr lang="x-none" sz="1600" dirty="0" smtClean="0">
                <a:latin typeface="Palatino Linotype" pitchFamily="18" charset="0"/>
              </a:rPr>
              <a:t>се да </a:t>
            </a:r>
            <a:r>
              <a:rPr lang="x-none" sz="1600" dirty="0" err="1" smtClean="0">
                <a:latin typeface="Palatino Linotype" pitchFamily="18" charset="0"/>
              </a:rPr>
              <a:t>асимптоматске</a:t>
            </a:r>
            <a:r>
              <a:rPr lang="x-none" sz="1600" dirty="0" smtClean="0">
                <a:latin typeface="Palatino Linotype" pitchFamily="18" charset="0"/>
              </a:rPr>
              <a:t> треба хируршки лечити само ако </a:t>
            </a:r>
            <a:r>
              <a:rPr lang="x-none" sz="1600" smtClean="0">
                <a:latin typeface="Palatino Linotype" pitchFamily="18" charset="0"/>
              </a:rPr>
              <a:t>су присутни</a:t>
            </a:r>
            <a:r>
              <a:rPr lang="sr-Cyrl-RS" sz="1600" dirty="0" smtClean="0">
                <a:latin typeface="Palatino Linotype" pitchFamily="18" charset="0"/>
              </a:rPr>
              <a:t> ризични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фактори и компликације (дијабетичари због високог морбидитета и морталитета код хитних операција због септичних компликација)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с</a:t>
            </a:r>
            <a:r>
              <a:rPr lang="x-none" sz="1600" smtClean="0">
                <a:latin typeface="Palatino Linotype" pitchFamily="18" charset="0"/>
              </a:rPr>
              <a:t>матра </a:t>
            </a:r>
            <a:r>
              <a:rPr lang="x-none" sz="1600" dirty="0" smtClean="0">
                <a:latin typeface="Palatino Linotype" pitchFamily="18" charset="0"/>
              </a:rPr>
              <a:t>се да </a:t>
            </a:r>
            <a:r>
              <a:rPr lang="x-none" sz="1600" dirty="0" err="1" smtClean="0">
                <a:latin typeface="Palatino Linotype" pitchFamily="18" charset="0"/>
              </a:rPr>
              <a:t>профилактичка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холецистектомија</a:t>
            </a:r>
            <a:r>
              <a:rPr lang="x-none" sz="1600" dirty="0" smtClean="0">
                <a:latin typeface="Palatino Linotype" pitchFamily="18" charset="0"/>
              </a:rPr>
              <a:t> код </a:t>
            </a:r>
            <a:r>
              <a:rPr lang="x-none" sz="1600" dirty="0" err="1" smtClean="0">
                <a:latin typeface="Palatino Linotype" pitchFamily="18" charset="0"/>
              </a:rPr>
              <a:t>асимптоматских</a:t>
            </a:r>
            <a:r>
              <a:rPr lang="x-none" sz="1600" dirty="0" smtClean="0">
                <a:latin typeface="Palatino Linotype" pitchFamily="18" charset="0"/>
              </a:rPr>
              <a:t> дијабетичара је </a:t>
            </a:r>
            <a:r>
              <a:rPr lang="x-none" sz="1600" dirty="0" err="1" smtClean="0">
                <a:latin typeface="Palatino Linotype" pitchFamily="18" charset="0"/>
              </a:rPr>
              <a:t>индикована</a:t>
            </a:r>
            <a:r>
              <a:rPr lang="x-none" sz="1600" dirty="0" smtClean="0">
                <a:latin typeface="Palatino Linotype" pitchFamily="18" charset="0"/>
              </a:rPr>
              <a:t> само у случајевима присуства и додатних ризичних фактора попут дебљине, </a:t>
            </a:r>
            <a:r>
              <a:rPr lang="x-none" sz="1600" dirty="0" err="1" smtClean="0">
                <a:latin typeface="Palatino Linotype" pitchFamily="18" charset="0"/>
              </a:rPr>
              <a:t>хиперлипидемије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кардиоваскуларне</a:t>
            </a:r>
            <a:r>
              <a:rPr lang="x-none" sz="1600" dirty="0" smtClean="0">
                <a:latin typeface="Palatino Linotype" pitchFamily="18" charset="0"/>
              </a:rPr>
              <a:t> болести и </a:t>
            </a:r>
            <a:r>
              <a:rPr lang="x-none" sz="1600" dirty="0" err="1" smtClean="0">
                <a:latin typeface="Palatino Linotype" pitchFamily="18" charset="0"/>
              </a:rPr>
              <a:t>реналне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инсифицијенције</a:t>
            </a:r>
            <a:r>
              <a:rPr lang="x-none" sz="1600" dirty="0" smtClean="0">
                <a:latin typeface="Palatino Linotype" pitchFamily="18" charset="0"/>
              </a:rPr>
              <a:t>, као и код морбидне гојазности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err="1" smtClean="0">
                <a:latin typeface="Palatino Linotype" pitchFamily="18" charset="0"/>
              </a:rPr>
              <a:t>п</a:t>
            </a:r>
            <a:r>
              <a:rPr lang="x-none" sz="1600" smtClean="0">
                <a:latin typeface="Palatino Linotype" pitchFamily="18" charset="0"/>
              </a:rPr>
              <a:t>рофилактична </a:t>
            </a:r>
            <a:r>
              <a:rPr lang="x-none" sz="1600" dirty="0" err="1" smtClean="0">
                <a:latin typeface="Palatino Linotype" pitchFamily="18" charset="0"/>
              </a:rPr>
              <a:t>холецистектимија</a:t>
            </a:r>
            <a:r>
              <a:rPr lang="x-none" sz="1600" dirty="0" smtClean="0">
                <a:latin typeface="Palatino Linotype" pitchFamily="18" charset="0"/>
              </a:rPr>
              <a:t> је </a:t>
            </a:r>
            <a:r>
              <a:rPr lang="x-none" sz="1600" dirty="0" err="1" smtClean="0">
                <a:latin typeface="Palatino Linotype" pitchFamily="18" charset="0"/>
              </a:rPr>
              <a:t>индикована</a:t>
            </a:r>
            <a:r>
              <a:rPr lang="x-none" sz="1600" dirty="0" smtClean="0">
                <a:latin typeface="Palatino Linotype" pitchFamily="18" charset="0"/>
              </a:rPr>
              <a:t> и код постојања порцеланске жучне кесе (</a:t>
            </a:r>
            <a:r>
              <a:rPr lang="x-none" sz="1600" dirty="0" err="1" smtClean="0">
                <a:latin typeface="Palatino Linotype" pitchFamily="18" charset="0"/>
              </a:rPr>
              <a:t>калцификације</a:t>
            </a:r>
            <a:r>
              <a:rPr lang="x-none" sz="1600" dirty="0" smtClean="0">
                <a:latin typeface="Palatino Linotype" pitchFamily="18" charset="0"/>
              </a:rPr>
              <a:t> у зиду) због ризика од </a:t>
            </a:r>
            <a:r>
              <a:rPr lang="x-none" sz="1600" dirty="0" err="1" smtClean="0">
                <a:latin typeface="Palatino Linotype" pitchFamily="18" charset="0"/>
              </a:rPr>
              <a:t>карцинома</a:t>
            </a:r>
            <a:r>
              <a:rPr lang="x-none" sz="1600" dirty="0" smtClean="0">
                <a:latin typeface="Palatino Linotype" pitchFamily="18" charset="0"/>
              </a:rPr>
              <a:t>, код камена већих од 2, 5 cm-a, </a:t>
            </a:r>
            <a:r>
              <a:rPr lang="x-none" sz="1600" dirty="0" err="1" smtClean="0">
                <a:latin typeface="Palatino Linotype" pitchFamily="18" charset="0"/>
              </a:rPr>
              <a:t>аденомиоматозе</a:t>
            </a:r>
            <a:r>
              <a:rPr lang="x-none" sz="1600" dirty="0" smtClean="0">
                <a:latin typeface="Palatino Linotype" pitchFamily="18" charset="0"/>
              </a:rPr>
              <a:t> са </a:t>
            </a:r>
            <a:r>
              <a:rPr lang="x-none" sz="1600" dirty="0" err="1" smtClean="0">
                <a:latin typeface="Palatino Linotype" pitchFamily="18" charset="0"/>
              </a:rPr>
              <a:t>калкулозом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Холециститис- Терапија</a:t>
            </a:r>
          </a:p>
        </p:txBody>
      </p:sp>
    </p:spTree>
    <p:extLst>
      <p:ext uri="{BB962C8B-B14F-4D97-AF65-F5344CB8AC3E}">
        <p14:creationId xmlns:p14="http://schemas.microsoft.com/office/powerpoint/2010/main" xmlns="" val="420809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458200" cy="3747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2. Ендоскопска терапија (холедохолитијазе и стриктура)</a:t>
            </a:r>
          </a:p>
          <a:p>
            <a:pPr>
              <a:lnSpc>
                <a:spcPct val="150000"/>
              </a:lnSpc>
            </a:pPr>
            <a:r>
              <a:rPr lang="x-none" sz="1600" b="1" dirty="0" err="1" smtClean="0">
                <a:latin typeface="Palatino Linotype" pitchFamily="18" charset="0"/>
              </a:rPr>
              <a:t>Ендоскопска</a:t>
            </a:r>
            <a:r>
              <a:rPr lang="x-none" sz="1600" b="1" dirty="0" smtClean="0">
                <a:latin typeface="Palatino Linotype" pitchFamily="18" charset="0"/>
              </a:rPr>
              <a:t> </a:t>
            </a:r>
            <a:r>
              <a:rPr lang="x-none" sz="1600" b="1" dirty="0" err="1" smtClean="0">
                <a:latin typeface="Palatino Linotype" pitchFamily="18" charset="0"/>
              </a:rPr>
              <a:t>сфинктеротомија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smtClean="0">
                <a:latin typeface="Palatino Linotype" pitchFamily="18" charset="0"/>
              </a:rPr>
              <a:t>Компликације-</a:t>
            </a:r>
            <a:r>
              <a:rPr lang="x-none" sz="1600" dirty="0" err="1" smtClean="0">
                <a:latin typeface="Palatino Linotype" pitchFamily="18" charset="0"/>
              </a:rPr>
              <a:t>холангитис</a:t>
            </a:r>
            <a:r>
              <a:rPr lang="x-none" sz="1600" dirty="0" smtClean="0">
                <a:latin typeface="Palatino Linotype" pitchFamily="18" charset="0"/>
              </a:rPr>
              <a:t>, акутни </a:t>
            </a:r>
            <a:r>
              <a:rPr lang="x-none" sz="1600" dirty="0" err="1" smtClean="0">
                <a:latin typeface="Palatino Linotype" pitchFamily="18" charset="0"/>
              </a:rPr>
              <a:t>холециститис</a:t>
            </a:r>
            <a:r>
              <a:rPr lang="x-none" sz="1600" dirty="0" smtClean="0">
                <a:latin typeface="Palatino Linotype" pitchFamily="18" charset="0"/>
              </a:rPr>
              <a:t>, крварење, перфорација </a:t>
            </a:r>
            <a:r>
              <a:rPr lang="x-none" sz="1600" dirty="0" err="1" smtClean="0">
                <a:latin typeface="Palatino Linotype" pitchFamily="18" charset="0"/>
              </a:rPr>
              <a:t>дуоденума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err="1" smtClean="0">
                <a:latin typeface="Palatino Linotype" pitchFamily="18" charset="0"/>
              </a:rPr>
              <a:t>Каменци</a:t>
            </a:r>
            <a:r>
              <a:rPr lang="x-none" sz="1600" dirty="0" smtClean="0">
                <a:latin typeface="Palatino Linotype" pitchFamily="18" charset="0"/>
              </a:rPr>
              <a:t> најчешће спонтано пасирају са навалом жучи након </a:t>
            </a:r>
            <a:r>
              <a:rPr lang="x-none" sz="1600" dirty="0" err="1" smtClean="0">
                <a:latin typeface="Palatino Linotype" pitchFamily="18" charset="0"/>
              </a:rPr>
              <a:t>сфинктеротомије</a:t>
            </a:r>
            <a:r>
              <a:rPr lang="x-none" sz="1600" dirty="0" smtClean="0">
                <a:latin typeface="Palatino Linotype" pitchFamily="18" charset="0"/>
              </a:rPr>
              <a:t> или се могу екстраховати балоном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smtClean="0">
                <a:latin typeface="Palatino Linotype" pitchFamily="18" charset="0"/>
              </a:rPr>
              <a:t>Већи </a:t>
            </a:r>
            <a:r>
              <a:rPr lang="x-none" sz="1600" dirty="0" err="1" smtClean="0">
                <a:latin typeface="Palatino Linotype" pitchFamily="18" charset="0"/>
              </a:rPr>
              <a:t>каменци</a:t>
            </a:r>
            <a:r>
              <a:rPr lang="x-none" sz="1600" dirty="0" smtClean="0">
                <a:latin typeface="Palatino Linotype" pitchFamily="18" charset="0"/>
              </a:rPr>
              <a:t> морају се разбити у мање </a:t>
            </a:r>
            <a:r>
              <a:rPr lang="x-none" sz="1600" dirty="0" err="1" smtClean="0">
                <a:latin typeface="Palatino Linotype" pitchFamily="18" charset="0"/>
              </a:rPr>
              <a:t>сегментне</a:t>
            </a:r>
            <a:r>
              <a:rPr lang="x-none" sz="1600" dirty="0" smtClean="0">
                <a:latin typeface="Palatino Linotype" pitchFamily="18" charset="0"/>
              </a:rPr>
              <a:t> пре екстракције механичким </a:t>
            </a:r>
            <a:r>
              <a:rPr lang="x-none" sz="1600" dirty="0" err="1" smtClean="0">
                <a:latin typeface="Palatino Linotype" pitchFamily="18" charset="0"/>
              </a:rPr>
              <a:t>литотрипсором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err="1" smtClean="0">
                <a:latin typeface="Palatino Linotype" pitchFamily="18" charset="0"/>
              </a:rPr>
              <a:t>Ендоскопска</a:t>
            </a:r>
            <a:r>
              <a:rPr lang="x-none" sz="1600" dirty="0" smtClean="0">
                <a:latin typeface="Palatino Linotype" pitchFamily="18" charset="0"/>
              </a:rPr>
              <a:t> терапија </a:t>
            </a:r>
            <a:r>
              <a:rPr lang="x-none" sz="1600" dirty="0" err="1" smtClean="0">
                <a:latin typeface="Palatino Linotype" pitchFamily="18" charset="0"/>
              </a:rPr>
              <a:t>постоперативних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стриктура</a:t>
            </a:r>
            <a:r>
              <a:rPr lang="x-none" sz="1600" dirty="0" smtClean="0">
                <a:latin typeface="Palatino Linotype" pitchFamily="18" charset="0"/>
              </a:rPr>
              <a:t> је </a:t>
            </a:r>
            <a:r>
              <a:rPr lang="x-none" sz="1600" dirty="0" err="1" smtClean="0">
                <a:latin typeface="Palatino Linotype" pitchFamily="18" charset="0"/>
              </a:rPr>
              <a:t>индикована</a:t>
            </a:r>
            <a:r>
              <a:rPr lang="x-none" sz="1600" dirty="0" smtClean="0">
                <a:latin typeface="Palatino Linotype" pitchFamily="18" charset="0"/>
              </a:rPr>
              <a:t> код болесника са високим хируршким ризиком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Холециститис- Терапија</a:t>
            </a:r>
          </a:p>
        </p:txBody>
      </p:sp>
    </p:spTree>
    <p:extLst>
      <p:ext uri="{BB962C8B-B14F-4D97-AF65-F5344CB8AC3E}">
        <p14:creationId xmlns:p14="http://schemas.microsoft.com/office/powerpoint/2010/main" xmlns="" val="42134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305800" cy="5225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3. Топљење </a:t>
            </a:r>
            <a:r>
              <a:rPr lang="x-none" sz="1600" b="1" smtClean="0">
                <a:latin typeface="Palatino Linotype" pitchFamily="18" charset="0"/>
              </a:rPr>
              <a:t>жучних каменаца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Холестеролски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каменци</a:t>
            </a:r>
            <a:r>
              <a:rPr lang="x-none" sz="1600" dirty="0" smtClean="0">
                <a:latin typeface="Palatino Linotype" pitchFamily="18" charset="0"/>
              </a:rPr>
              <a:t>, са </a:t>
            </a:r>
            <a:r>
              <a:rPr lang="x-none" sz="1600" dirty="0" err="1" smtClean="0">
                <a:latin typeface="Palatino Linotype" pitchFamily="18" charset="0"/>
              </a:rPr>
              <a:t>пероралном</a:t>
            </a:r>
            <a:r>
              <a:rPr lang="x-none" sz="1600" dirty="0" smtClean="0">
                <a:latin typeface="Palatino Linotype" pitchFamily="18" charset="0"/>
              </a:rPr>
              <a:t> терапијом </a:t>
            </a:r>
            <a:r>
              <a:rPr lang="x-none" sz="1600" dirty="0" err="1" smtClean="0">
                <a:latin typeface="Palatino Linotype" pitchFamily="18" charset="0"/>
              </a:rPr>
              <a:t>хенодеоксихолном</a:t>
            </a:r>
            <a:r>
              <a:rPr lang="x-none" sz="1600" dirty="0" smtClean="0">
                <a:latin typeface="Palatino Linotype" pitchFamily="18" charset="0"/>
              </a:rPr>
              <a:t> киселином и њеним </a:t>
            </a:r>
            <a:r>
              <a:rPr lang="x-none" sz="1600" dirty="0" err="1" smtClean="0">
                <a:latin typeface="Palatino Linotype" pitchFamily="18" charset="0"/>
              </a:rPr>
              <a:t>епимером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урсодеоксихолном</a:t>
            </a:r>
            <a:r>
              <a:rPr lang="x-none" sz="1600" dirty="0" smtClean="0">
                <a:latin typeface="Palatino Linotype" pitchFamily="18" charset="0"/>
              </a:rPr>
              <a:t> киселином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Билијарна</a:t>
            </a:r>
            <a:r>
              <a:rPr lang="x-none" sz="1600" dirty="0" smtClean="0">
                <a:latin typeface="Palatino Linotype" pitchFamily="18" charset="0"/>
              </a:rPr>
              <a:t> секреција тих киселина мења повољно </a:t>
            </a:r>
            <a:r>
              <a:rPr lang="x-none" sz="1600" dirty="0" err="1" smtClean="0">
                <a:latin typeface="Palatino Linotype" pitchFamily="18" charset="0"/>
              </a:rPr>
              <a:t>литогени</a:t>
            </a:r>
            <a:r>
              <a:rPr lang="x-none" sz="1600" dirty="0" smtClean="0">
                <a:latin typeface="Palatino Linotype" pitchFamily="18" charset="0"/>
              </a:rPr>
              <a:t> индекс жучи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Неефикасна примена код </a:t>
            </a:r>
            <a:r>
              <a:rPr lang="x-none" sz="1600" dirty="0" err="1" smtClean="0">
                <a:latin typeface="Palatino Linotype" pitchFamily="18" charset="0"/>
              </a:rPr>
              <a:t>калцификованих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каменаца</a:t>
            </a:r>
            <a:r>
              <a:rPr lang="x-none" sz="1600" dirty="0" smtClean="0">
                <a:latin typeface="Palatino Linotype" pitchFamily="18" charset="0"/>
              </a:rPr>
              <a:t> и код </a:t>
            </a:r>
            <a:r>
              <a:rPr lang="x-none" sz="1600" dirty="0" err="1" smtClean="0">
                <a:latin typeface="Palatino Linotype" pitchFamily="18" charset="0"/>
              </a:rPr>
              <a:t>каменаца</a:t>
            </a:r>
            <a:r>
              <a:rPr lang="x-none" sz="1600" dirty="0" smtClean="0">
                <a:latin typeface="Palatino Linotype" pitchFamily="18" charset="0"/>
              </a:rPr>
              <a:t> промера већег од 1,5 cm-a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Индикације</a:t>
            </a:r>
            <a:r>
              <a:rPr lang="x-none" sz="1600" b="1" smtClean="0">
                <a:latin typeface="Palatino Linotype" pitchFamily="18" charset="0"/>
              </a:rPr>
              <a:t>: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Благе и ретке </a:t>
            </a:r>
            <a:r>
              <a:rPr lang="x-none" sz="1600" dirty="0" err="1" smtClean="0">
                <a:latin typeface="Palatino Linotype" pitchFamily="18" charset="0"/>
              </a:rPr>
              <a:t>билијарне</a:t>
            </a:r>
            <a:r>
              <a:rPr lang="x-none" sz="1600" dirty="0" smtClean="0">
                <a:latin typeface="Palatino Linotype" pitchFamily="18" charset="0"/>
              </a:rPr>
              <a:t> колике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Без компликација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Проходност дуктус </a:t>
            </a:r>
            <a:r>
              <a:rPr lang="x-none" sz="1600" dirty="0" err="1" smtClean="0">
                <a:latin typeface="Palatino Linotype" pitchFamily="18" charset="0"/>
              </a:rPr>
              <a:t>цистикуса</a:t>
            </a:r>
            <a:r>
              <a:rPr lang="x-none" sz="1600" dirty="0" smtClean="0">
                <a:latin typeface="Palatino Linotype" pitchFamily="18" charset="0"/>
              </a:rPr>
              <a:t> мора бити потврђена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П</a:t>
            </a:r>
            <a:r>
              <a:rPr lang="x-none" sz="1600" smtClean="0">
                <a:latin typeface="Palatino Linotype" pitchFamily="18" charset="0"/>
              </a:rPr>
              <a:t>ромера </a:t>
            </a:r>
            <a:r>
              <a:rPr lang="x-none" sz="1600" dirty="0" smtClean="0">
                <a:latin typeface="Palatino Linotype" pitchFamily="18" charset="0"/>
              </a:rPr>
              <a:t>мањег од 5 mm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З</a:t>
            </a:r>
            <a:r>
              <a:rPr lang="x-none" sz="1600" smtClean="0">
                <a:latin typeface="Palatino Linotype" pitchFamily="18" charset="0"/>
              </a:rPr>
              <a:t>аузимају </a:t>
            </a:r>
            <a:r>
              <a:rPr lang="x-none" sz="1600" dirty="0" smtClean="0">
                <a:latin typeface="Palatino Linotype" pitchFamily="18" charset="0"/>
              </a:rPr>
              <a:t>мање од половине жучне кесе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Холециститис- Терапија</a:t>
            </a:r>
          </a:p>
        </p:txBody>
      </p:sp>
    </p:spTree>
    <p:extLst>
      <p:ext uri="{BB962C8B-B14F-4D97-AF65-F5344CB8AC3E}">
        <p14:creationId xmlns:p14="http://schemas.microsoft.com/office/powerpoint/2010/main" xmlns="" val="227326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457200"/>
            <a:ext cx="8991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b="1" dirty="0" smtClean="0">
                <a:latin typeface="Palatino Linotype" pitchFamily="18" charset="0"/>
              </a:rPr>
              <a:t>Лекови</a:t>
            </a:r>
            <a:r>
              <a:rPr lang="x-none" sz="1600" dirty="0" smtClean="0">
                <a:latin typeface="Palatino Linotype" pitchFamily="18" charset="0"/>
              </a:rPr>
              <a:t/>
            </a:r>
            <a:br>
              <a:rPr lang="x-none" sz="1600" dirty="0" smtClean="0">
                <a:latin typeface="Palatino Linotype" pitchFamily="18" charset="0"/>
              </a:rPr>
            </a:br>
            <a:r>
              <a:rPr lang="x-none" sz="1600" dirty="0" err="1" smtClean="0">
                <a:latin typeface="Palatino Linotype" pitchFamily="18" charset="0"/>
              </a:rPr>
              <a:t>Хенодеоксихолна</a:t>
            </a:r>
            <a:r>
              <a:rPr lang="x-none" sz="1600" dirty="0" smtClean="0">
                <a:latin typeface="Palatino Linotype" pitchFamily="18" charset="0"/>
              </a:rPr>
              <a:t> киселина-данас се не користи као </a:t>
            </a:r>
            <a:r>
              <a:rPr lang="x-none" sz="1600" dirty="0" err="1" smtClean="0">
                <a:latin typeface="Palatino Linotype" pitchFamily="18" charset="0"/>
              </a:rPr>
              <a:t>монотерапија</a:t>
            </a:r>
            <a:r>
              <a:rPr lang="x-none" sz="1600" dirty="0" smtClean="0">
                <a:latin typeface="Palatino Linotype" pitchFamily="18" charset="0"/>
              </a:rPr>
              <a:t> због изузетне </a:t>
            </a:r>
            <a:r>
              <a:rPr lang="x-none" sz="1600" dirty="0" err="1" smtClean="0">
                <a:latin typeface="Palatino Linotype" pitchFamily="18" charset="0"/>
              </a:rPr>
              <a:t>хепатотоксичности</a:t>
            </a:r>
            <a:r>
              <a:rPr lang="x-none" sz="1600" dirty="0" smtClean="0">
                <a:latin typeface="Palatino Linotype" pitchFamily="18" charset="0"/>
              </a:rPr>
              <a:t> и саме киселине и њеног </a:t>
            </a:r>
            <a:r>
              <a:rPr lang="x-none" sz="1600" dirty="0" err="1" smtClean="0">
                <a:latin typeface="Palatino Linotype" pitchFamily="18" charset="0"/>
              </a:rPr>
              <a:t>метаболита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литохолне</a:t>
            </a:r>
            <a:r>
              <a:rPr lang="x-none" sz="1600" dirty="0" smtClean="0">
                <a:latin typeface="Palatino Linotype" pitchFamily="18" charset="0"/>
              </a:rPr>
              <a:t> киселине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Урсодеоксихолна</a:t>
            </a:r>
            <a:r>
              <a:rPr lang="x-none" sz="1600" dirty="0" smtClean="0">
                <a:latin typeface="Palatino Linotype" pitchFamily="18" charset="0"/>
              </a:rPr>
              <a:t> киселина, 10 </a:t>
            </a:r>
            <a:r>
              <a:rPr lang="en-US" sz="1600" dirty="0" smtClean="0">
                <a:latin typeface="Palatino Linotype" pitchFamily="18" charset="0"/>
              </a:rPr>
              <a:t>mg</a:t>
            </a:r>
            <a:r>
              <a:rPr lang="x-none" sz="1600" dirty="0" smtClean="0">
                <a:latin typeface="Palatino Linotype" pitchFamily="18" charset="0"/>
              </a:rPr>
              <a:t>/kg/дан, без нус појава, пре спавања да би се повећала ноћна секреција жучи, када је она најнижа, а засићеност </a:t>
            </a:r>
            <a:r>
              <a:rPr lang="x-none" sz="1600" dirty="0" err="1" smtClean="0">
                <a:latin typeface="Palatino Linotype" pitchFamily="18" charset="0"/>
              </a:rPr>
              <a:t>холестеролом</a:t>
            </a:r>
            <a:r>
              <a:rPr lang="x-none" sz="1600" dirty="0" smtClean="0">
                <a:latin typeface="Palatino Linotype" pitchFamily="18" charset="0"/>
              </a:rPr>
              <a:t> највећа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Праћење болесника: два УЗВ прегледа у размаку од месец дана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Терапија се прекида ако након 6 месеци нема знакова отапања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4. </a:t>
            </a:r>
            <a:r>
              <a:rPr lang="x-none" sz="1600" b="1" dirty="0" err="1" smtClean="0">
                <a:latin typeface="Palatino Linotype" pitchFamily="18" charset="0"/>
              </a:rPr>
              <a:t>Екстракорпорална</a:t>
            </a:r>
            <a:r>
              <a:rPr lang="x-none" sz="1600" b="1" dirty="0" smtClean="0">
                <a:latin typeface="Palatino Linotype" pitchFamily="18" charset="0"/>
              </a:rPr>
              <a:t> </a:t>
            </a:r>
            <a:r>
              <a:rPr lang="x-none" sz="1600" b="1" dirty="0" err="1">
                <a:latin typeface="Palatino Linotype" pitchFamily="18" charset="0"/>
              </a:rPr>
              <a:t>литотрипсија</a:t>
            </a:r>
            <a:r>
              <a:rPr lang="x-none" sz="1600" b="1" dirty="0">
                <a:latin typeface="Palatino Linotype" pitchFamily="18" charset="0"/>
              </a:rPr>
              <a:t> </a:t>
            </a:r>
            <a:r>
              <a:rPr lang="x-none" sz="1600" b="1" dirty="0" err="1">
                <a:latin typeface="Palatino Linotype" pitchFamily="18" charset="0"/>
              </a:rPr>
              <a:t>шокним</a:t>
            </a:r>
            <a:r>
              <a:rPr lang="x-none" sz="1600" b="1" dirty="0">
                <a:latin typeface="Palatino Linotype" pitchFamily="18" charset="0"/>
              </a:rPr>
              <a:t> таласима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Холециститис- Терапија</a:t>
            </a:r>
          </a:p>
        </p:txBody>
      </p:sp>
    </p:spTree>
    <p:extLst>
      <p:ext uri="{BB962C8B-B14F-4D97-AF65-F5344CB8AC3E}">
        <p14:creationId xmlns:p14="http://schemas.microsoft.com/office/powerpoint/2010/main" xmlns="" val="81607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229600" cy="586740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1. Хидропс (</a:t>
            </a:r>
            <a:r>
              <a:rPr lang="sl-SI" sz="1600" b="1" dirty="0" smtClean="0">
                <a:latin typeface="Palatino Linotype" pitchFamily="18" charset="0"/>
                <a:cs typeface="Times New Roman" pitchFamily="18" charset="0"/>
              </a:rPr>
              <a:t>Hydrops</a:t>
            </a:r>
            <a:r>
              <a:rPr lang="en-US" sz="1600" b="1" dirty="0" smtClean="0">
                <a:latin typeface="Palatino Linotype" pitchFamily="18" charset="0"/>
                <a:cs typeface="Times New Roman" pitchFamily="18" charset="0"/>
              </a:rPr>
              <a:t> v. </a:t>
            </a:r>
            <a:r>
              <a:rPr lang="sl-SI" sz="1600" b="1" dirty="0" smtClean="0">
                <a:latin typeface="Palatino Linotype" pitchFamily="18" charset="0"/>
                <a:cs typeface="Times New Roman" pitchFamily="18" charset="0"/>
              </a:rPr>
              <a:t>fellae</a:t>
            </a: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)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обично настаје опструкцијом жучног канала великим каменом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дистензија жучне кесе због накупљања мукуса (</a:t>
            </a:r>
            <a:r>
              <a:rPr lang="sl-SI" sz="1600" dirty="0" smtClean="0">
                <a:latin typeface="Palatino Linotype" pitchFamily="18" charset="0"/>
                <a:cs typeface="Times New Roman" pitchFamily="18" charset="0"/>
              </a:rPr>
              <a:t>mucocela</a:t>
            </a:r>
            <a:r>
              <a:rPr lang="en-US" sz="1600" dirty="0" smtClean="0">
                <a:latin typeface="Palatino Linotype" pitchFamily="18" charset="0"/>
                <a:cs typeface="Times New Roman" pitchFamily="18" charset="0"/>
              </a:rPr>
              <a:t>) 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или бистрог трансудата</a:t>
            </a:r>
            <a:r>
              <a:rPr lang="en-US" sz="1600" dirty="0" smtClean="0">
                <a:latin typeface="Palatino Linotype" pitchFamily="18" charset="0"/>
                <a:cs typeface="Times New Roman" pitchFamily="18" charset="0"/>
              </a:rPr>
              <a:t> (</a:t>
            </a:r>
            <a:r>
              <a:rPr lang="sl-SI" sz="1600" dirty="0" smtClean="0">
                <a:latin typeface="Palatino Linotype" pitchFamily="18" charset="0"/>
                <a:cs typeface="Times New Roman" pitchFamily="18" charset="0"/>
              </a:rPr>
              <a:t>hydrops</a:t>
            </a:r>
            <a:r>
              <a:rPr lang="en-US" sz="1600" dirty="0" smtClean="0">
                <a:latin typeface="Palatino Linotype" pitchFamily="18" charset="0"/>
                <a:cs typeface="Times New Roman" pitchFamily="18" charset="0"/>
              </a:rPr>
              <a:t>)</a:t>
            </a:r>
            <a:endParaRPr lang="sr-Cyrl-CS" sz="1600" dirty="0" smtClean="0">
              <a:latin typeface="Palatino Linotype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може асимптоматски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палпира се тврда увећана жучна кеса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компликације: перфорација, емпијем и гангрена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Терапија: холецистектомија</a:t>
            </a:r>
            <a:endParaRPr lang="en-US" sz="1600" dirty="0" smtClean="0">
              <a:latin typeface="Palatino Linotype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2.  Емпијем (</a:t>
            </a:r>
            <a:r>
              <a:rPr lang="sl-SI" sz="1600" b="1" dirty="0" smtClean="0">
                <a:latin typeface="Palatino Linotype" pitchFamily="18" charset="0"/>
                <a:cs typeface="Times New Roman" pitchFamily="18" charset="0"/>
              </a:rPr>
              <a:t>Empyema</a:t>
            </a:r>
            <a:r>
              <a:rPr lang="en-US" sz="1600" b="1" dirty="0" smtClean="0">
                <a:latin typeface="Palatino Linotype" pitchFamily="18" charset="0"/>
                <a:cs typeface="Times New Roman" pitchFamily="18" charset="0"/>
              </a:rPr>
              <a:t> v. </a:t>
            </a:r>
            <a:r>
              <a:rPr lang="sl-SI" sz="1600" b="1" dirty="0" smtClean="0">
                <a:latin typeface="Palatino Linotype" pitchFamily="18" charset="0"/>
                <a:cs typeface="Times New Roman" pitchFamily="18" charset="0"/>
              </a:rPr>
              <a:t>fellae</a:t>
            </a: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) </a:t>
            </a:r>
          </a:p>
          <a:p>
            <a:pPr lvl="1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тешка  клиничка слика: висока температура, болови испод ДРЛ, повишени параметри запаљења</a:t>
            </a:r>
          </a:p>
          <a:p>
            <a:pPr lvl="1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Компликације: грам негативне сепса, перфорација</a:t>
            </a:r>
          </a:p>
          <a:p>
            <a:pPr lvl="1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Терапија: хитна холецистектомија</a:t>
            </a:r>
          </a:p>
          <a:p>
            <a:pPr lvl="1" eaLnBrk="1" hangingPunct="1">
              <a:lnSpc>
                <a:spcPct val="150000"/>
              </a:lnSpc>
              <a:buNone/>
            </a:pPr>
            <a:endParaRPr lang="en-US" sz="1600" dirty="0" smtClean="0">
              <a:latin typeface="Palatino Linotype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endParaRPr lang="en-US" sz="1600" dirty="0" smtClean="0"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Компликације запаљења жучне кесе</a:t>
            </a:r>
          </a:p>
        </p:txBody>
      </p:sp>
    </p:spTree>
    <p:extLst>
      <p:ext uri="{BB962C8B-B14F-4D97-AF65-F5344CB8AC3E}">
        <p14:creationId xmlns:p14="http://schemas.microsoft.com/office/powerpoint/2010/main" xmlns="" val="390182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57200"/>
            <a:ext cx="8763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  <a:cs typeface="Times New Roman" pitchFamily="18" charset="0"/>
              </a:rPr>
              <a:t>3. </a:t>
            </a:r>
            <a:r>
              <a:rPr lang="sl-SI" sz="1600" b="1" dirty="0" smtClean="0">
                <a:latin typeface="Palatino Linotype" pitchFamily="18" charset="0"/>
                <a:cs typeface="Times New Roman" pitchFamily="18" charset="0"/>
              </a:rPr>
              <a:t>Mirizzi</a:t>
            </a:r>
            <a:r>
              <a:rPr lang="en-US" sz="1600" b="1" dirty="0" smtClean="0">
                <a:latin typeface="Palatino Linotype" pitchFamily="18" charset="0"/>
                <a:cs typeface="Times New Roman" pitchFamily="18" charset="0"/>
              </a:rPr>
              <a:t>‘</a:t>
            </a:r>
            <a:r>
              <a:rPr lang="sl-SI" sz="1600" b="1" dirty="0" smtClean="0">
                <a:latin typeface="Palatino Linotype" pitchFamily="18" charset="0"/>
                <a:cs typeface="Times New Roman" pitchFamily="18" charset="0"/>
              </a:rPr>
              <a:t>s sy</a:t>
            </a:r>
            <a:endParaRPr lang="en-US" sz="1600" b="1" dirty="0" smtClean="0">
              <a:latin typeface="Palatino Linotype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Холестаза због опструкције  цистичног канала и заједничког жучног канала калкулусом</a:t>
            </a:r>
            <a:endParaRPr lang="en-US" sz="1600" dirty="0" smtClean="0">
              <a:latin typeface="Palatino Linotype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sr-Cyrl-CS" sz="1600" dirty="0" smtClean="0">
              <a:latin typeface="Palatino Linotype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4. Гангрена жучне кесе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делимична или потпуна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некроза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ткива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код дијабетичара, емпијема, торзије 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компликације: перфорација</a:t>
            </a:r>
          </a:p>
          <a:p>
            <a:pPr lvl="1">
              <a:lnSpc>
                <a:spcPct val="150000"/>
              </a:lnSpc>
            </a:pPr>
            <a:endParaRPr lang="sr-Cyrl-RS" sz="1600" dirty="0" smtClean="0">
              <a:latin typeface="Palatino Linotype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sr-Cyrl-RS" sz="1600" dirty="0" smtClean="0">
              <a:latin typeface="Palatino Linotype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sz="1600" dirty="0" smtClean="0">
              <a:latin typeface="Palatino Linotype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5. Перфорација жучне кесе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локализована (ограничене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оментумом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или адхезијама, прати је апсцес)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слободна (смањење бола под ДРЛ уз последични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перитонитис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, морталитет 80%)</a:t>
            </a:r>
            <a:endParaRPr lang="en-US" sz="1600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Компликације запаљења жучне кесе</a:t>
            </a:r>
          </a:p>
        </p:txBody>
      </p:sp>
      <p:pic>
        <p:nvPicPr>
          <p:cNvPr id="4" name="Picture 4" descr="Figure 1: The gangrenous vesicle"/>
          <p:cNvPicPr>
            <a:picLocks noChangeAspect="1" noChangeArrowheads="1"/>
          </p:cNvPicPr>
          <p:nvPr/>
        </p:nvPicPr>
        <p:blipFill>
          <a:blip r:embed="rId2" cstate="print"/>
          <a:srcRect t="14487" b="14688"/>
          <a:stretch>
            <a:fillRect/>
          </a:stretch>
        </p:blipFill>
        <p:spPr bwMode="auto">
          <a:xfrm>
            <a:off x="4800600" y="2362200"/>
            <a:ext cx="3810000" cy="2057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7318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000" y="900251"/>
            <a:ext cx="8610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6</a:t>
            </a:r>
            <a:r>
              <a:rPr lang="sr-Cyrl-CS" sz="1600" b="1" i="1" dirty="0" smtClean="0">
                <a:latin typeface="Palatino Linotype" pitchFamily="18" charset="0"/>
                <a:cs typeface="Times New Roman" pitchFamily="18" charset="0"/>
              </a:rPr>
              <a:t>. </a:t>
            </a: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Порцеланска жучна кеса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присутво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депозита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калцијума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у хронично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инфламираној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жучној кеси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ризик од карцинома жучне кесе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err="1">
                <a:latin typeface="Palatino Linotype" pitchFamily="18" charset="0"/>
                <a:cs typeface="Times New Roman" pitchFamily="18" charset="0"/>
              </a:rPr>
              <a:t>х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олецистектомија</a:t>
            </a:r>
            <a:endParaRPr lang="sr-Cyrl-CS" sz="1600" dirty="0" smtClean="0">
              <a:latin typeface="Palatino Linotype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sr-Cyrl-CS" sz="1600" dirty="0" smtClean="0">
              <a:latin typeface="Palatino Linotype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7. </a:t>
            </a:r>
            <a:r>
              <a:rPr lang="sr-Cyrl-CS" sz="1600" b="1" dirty="0" err="1" smtClean="0">
                <a:latin typeface="Palatino Linotype" pitchFamily="18" charset="0"/>
                <a:cs typeface="Times New Roman" pitchFamily="18" charset="0"/>
              </a:rPr>
              <a:t>Фистулизација</a:t>
            </a: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 (</a:t>
            </a:r>
            <a:r>
              <a:rPr lang="en-US" sz="1600" b="1" dirty="0" smtClean="0">
                <a:latin typeface="Palatino Linotype" pitchFamily="18" charset="0"/>
                <a:cs typeface="Times New Roman" pitchFamily="18" charset="0"/>
              </a:rPr>
              <a:t>Fistula </a:t>
            </a:r>
            <a:r>
              <a:rPr lang="sl-SI" sz="1600" b="1" dirty="0" smtClean="0">
                <a:latin typeface="Palatino Linotype" pitchFamily="18" charset="0"/>
                <a:cs typeface="Times New Roman" pitchFamily="18" charset="0"/>
              </a:rPr>
              <a:t>cholecystoenterica)</a:t>
            </a:r>
            <a:endParaRPr lang="sr-Cyrl-CS" sz="1600" b="1" dirty="0" smtClean="0">
              <a:latin typeface="Palatino Linotype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најчешће комуникација са дуоденумом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последица хроничног холециститиса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latin typeface="Palatino Linotype" pitchFamily="18" charset="0"/>
                <a:cs typeface="Times New Roman" pitchFamily="18" charset="0"/>
              </a:rPr>
              <a:t>&gt;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5%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холецистектомисаних</a:t>
            </a:r>
            <a:endParaRPr lang="en-US" sz="1600" dirty="0" smtClean="0">
              <a:latin typeface="Palatino Linotype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150000"/>
              </a:lnSpc>
            </a:pPr>
            <a:endParaRPr lang="sr-Cyrl-CS" sz="1600" b="1" dirty="0" smtClean="0"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Компликације запаљења жучне кесе</a:t>
            </a:r>
          </a:p>
        </p:txBody>
      </p:sp>
    </p:spTree>
    <p:extLst>
      <p:ext uri="{BB962C8B-B14F-4D97-AF65-F5344CB8AC3E}">
        <p14:creationId xmlns:p14="http://schemas.microsoft.com/office/powerpoint/2010/main" xmlns="" val="303659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583783"/>
            <a:ext cx="8686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8. Билијарни калкулозни илеус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err="1" smtClean="0">
                <a:latin typeface="Palatino Linotype" pitchFamily="18" charset="0"/>
              </a:rPr>
              <a:t>Илеус</a:t>
            </a:r>
            <a:r>
              <a:rPr lang="x-none" sz="1600" dirty="0" smtClean="0">
                <a:latin typeface="Palatino Linotype" pitchFamily="18" charset="0"/>
              </a:rPr>
              <a:t> узрокован </a:t>
            </a:r>
            <a:r>
              <a:rPr lang="x-none" sz="1600" dirty="0" err="1" smtClean="0">
                <a:latin typeface="Palatino Linotype" pitchFamily="18" charset="0"/>
              </a:rPr>
              <a:t>каменцем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sz="1600" dirty="0" smtClean="0">
                <a:latin typeface="Palatino Linotype" pitchFamily="18" charset="0"/>
              </a:rPr>
              <a:t>П</a:t>
            </a:r>
            <a:r>
              <a:rPr lang="x-none" sz="1600" smtClean="0">
                <a:latin typeface="Palatino Linotype" pitchFamily="18" charset="0"/>
              </a:rPr>
              <a:t>родор </a:t>
            </a:r>
            <a:r>
              <a:rPr lang="x-none" sz="1600" dirty="0" smtClean="0">
                <a:latin typeface="Palatino Linotype" pitchFamily="18" charset="0"/>
              </a:rPr>
              <a:t>великог жучног камена (</a:t>
            </a:r>
            <a:r>
              <a:rPr lang="en-US" sz="1600" dirty="0" smtClean="0">
                <a:latin typeface="Palatino Linotype" pitchFamily="18" charset="0"/>
              </a:rPr>
              <a:t>&gt; 2,5 cm</a:t>
            </a:r>
            <a:r>
              <a:rPr lang="x-none" sz="1600" dirty="0" smtClean="0">
                <a:latin typeface="Palatino Linotype" pitchFamily="18" charset="0"/>
              </a:rPr>
              <a:t>-а</a:t>
            </a:r>
            <a:r>
              <a:rPr lang="x-none" sz="1600" smtClean="0">
                <a:latin typeface="Palatino Linotype" pitchFamily="18" charset="0"/>
              </a:rPr>
              <a:t>) у лумен</a:t>
            </a:r>
            <a:r>
              <a:rPr lang="sr-Cyrl-RS" sz="1600" dirty="0" smtClean="0">
                <a:latin typeface="Palatino Linotype" pitchFamily="18" charset="0"/>
              </a:rPr>
              <a:t> црева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кроз </a:t>
            </a:r>
            <a:r>
              <a:rPr lang="x-none" sz="1600" dirty="0" err="1" smtClean="0">
                <a:latin typeface="Palatino Linotype" pitchFamily="18" charset="0"/>
              </a:rPr>
              <a:t>холецистоентеричну</a:t>
            </a:r>
            <a:r>
              <a:rPr lang="x-none" sz="1600" dirty="0" smtClean="0">
                <a:latin typeface="Palatino Linotype" pitchFamily="18" charset="0"/>
              </a:rPr>
              <a:t> фистулу, најчешће у </a:t>
            </a:r>
            <a:r>
              <a:rPr lang="x-none" sz="1600" dirty="0" err="1" smtClean="0">
                <a:latin typeface="Palatino Linotype" pitchFamily="18" charset="0"/>
              </a:rPr>
              <a:t>дуоденум</a:t>
            </a:r>
            <a:r>
              <a:rPr lang="x-none" sz="1600" dirty="0" smtClean="0">
                <a:latin typeface="Palatino Linotype" pitchFamily="18" charset="0"/>
              </a:rPr>
              <a:t>, а ређе у колон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sz="1600" dirty="0" smtClean="0">
                <a:latin typeface="Palatino Linotype" pitchFamily="18" charset="0"/>
              </a:rPr>
              <a:t>К</a:t>
            </a:r>
            <a:r>
              <a:rPr lang="x-none" sz="1600" smtClean="0">
                <a:latin typeface="Palatino Linotype" pitchFamily="18" charset="0"/>
              </a:rPr>
              <a:t>амен </a:t>
            </a:r>
            <a:r>
              <a:rPr lang="x-none" sz="1600" dirty="0" err="1" smtClean="0">
                <a:latin typeface="Palatino Linotype" pitchFamily="18" charset="0"/>
              </a:rPr>
              <a:t>интермитентно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опструира лумен</a:t>
            </a:r>
            <a:r>
              <a:rPr lang="sr-Cyrl-RS" sz="1600" dirty="0" smtClean="0">
                <a:latin typeface="Palatino Linotype" pitchFamily="18" charset="0"/>
              </a:rPr>
              <a:t> црева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x-none" sz="1600" dirty="0" smtClean="0">
                <a:latin typeface="Palatino Linotype" pitchFamily="18" charset="0"/>
              </a:rPr>
              <a:t>а </a:t>
            </a:r>
            <a:r>
              <a:rPr lang="x-none" sz="1600" dirty="0" err="1" smtClean="0">
                <a:latin typeface="Palatino Linotype" pitchFamily="18" charset="0"/>
              </a:rPr>
              <a:t>импакција</a:t>
            </a:r>
            <a:r>
              <a:rPr lang="x-none" sz="1600" dirty="0" smtClean="0">
                <a:latin typeface="Palatino Linotype" pitchFamily="18" charset="0"/>
              </a:rPr>
              <a:t> настаје у најужем делу-у </a:t>
            </a:r>
            <a:r>
              <a:rPr lang="x-none" sz="1600" dirty="0" err="1" smtClean="0">
                <a:latin typeface="Palatino Linotype" pitchFamily="18" charset="0"/>
              </a:rPr>
              <a:t>илеуму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sz="1600" dirty="0" smtClean="0">
                <a:latin typeface="Palatino Linotype" pitchFamily="18" charset="0"/>
              </a:rPr>
              <a:t>Ч</a:t>
            </a:r>
            <a:r>
              <a:rPr lang="x-none" sz="1600" smtClean="0">
                <a:latin typeface="Palatino Linotype" pitchFamily="18" charset="0"/>
              </a:rPr>
              <a:t>ешће </a:t>
            </a:r>
            <a:r>
              <a:rPr lang="x-none" sz="1600" dirty="0" smtClean="0">
                <a:latin typeface="Palatino Linotype" pitchFamily="18" charset="0"/>
              </a:rPr>
              <a:t>појављује код жена, старости преко 70 година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smtClean="0">
                <a:latin typeface="Palatino Linotype" pitchFamily="18" charset="0"/>
              </a:rPr>
              <a:t>Симптоми су специфични за механичку цревну опструкцију-болови, повраћање и </a:t>
            </a:r>
            <a:r>
              <a:rPr lang="x-none" sz="1600" err="1" smtClean="0">
                <a:latin typeface="Palatino Linotype" pitchFamily="18" charset="0"/>
              </a:rPr>
              <a:t>дистензија</a:t>
            </a:r>
            <a:r>
              <a:rPr lang="x-none" sz="1600" smtClean="0">
                <a:latin typeface="Palatino Linotype" pitchFamily="18" charset="0"/>
              </a:rPr>
              <a:t> абдомена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9. Карцином жучне кесе</a:t>
            </a:r>
            <a:endParaRPr lang="x-none" sz="1600" b="1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Компликације запаљења жучне кесе</a:t>
            </a:r>
          </a:p>
        </p:txBody>
      </p:sp>
    </p:spTree>
    <p:extLst>
      <p:ext uri="{BB962C8B-B14F-4D97-AF65-F5344CB8AC3E}">
        <p14:creationId xmlns:p14="http://schemas.microsoft.com/office/powerpoint/2010/main" xmlns="" val="259180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759519"/>
            <a:ext cx="8686800" cy="4117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 smtClean="0">
                <a:latin typeface="Palatino Linotype" pitchFamily="18" charset="0"/>
              </a:rPr>
              <a:t>Концентровање жучи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П</a:t>
            </a:r>
            <a:r>
              <a:rPr lang="ru-RU" sz="1600" dirty="0" smtClean="0">
                <a:latin typeface="Palatino Linotype" pitchFamily="18" charset="0"/>
              </a:rPr>
              <a:t>ривремено складиштење жучи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ru-RU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Palatino Linotype" pitchFamily="18" charset="0"/>
              </a:rPr>
              <a:t>Жуч-изотонична </a:t>
            </a:r>
            <a:r>
              <a:rPr lang="ru-RU" sz="1600" b="1" dirty="0">
                <a:latin typeface="Palatino Linotype" pitchFamily="18" charset="0"/>
              </a:rPr>
              <a:t>мешавина која се састоји од:    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1600" dirty="0" smtClean="0">
                <a:latin typeface="Palatino Linotype" pitchFamily="18" charset="0"/>
              </a:rPr>
              <a:t>Електролита   </a:t>
            </a:r>
            <a:endParaRPr lang="ru-RU" sz="16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1600" dirty="0" smtClean="0">
                <a:latin typeface="Palatino Linotype" pitchFamily="18" charset="0"/>
              </a:rPr>
              <a:t>Протеина   </a:t>
            </a:r>
            <a:endParaRPr lang="ru-RU" sz="16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1600" dirty="0" smtClean="0">
                <a:latin typeface="Palatino Linotype" pitchFamily="18" charset="0"/>
              </a:rPr>
              <a:t>Жучних </a:t>
            </a:r>
            <a:r>
              <a:rPr lang="ru-RU" sz="1600" dirty="0">
                <a:latin typeface="Palatino Linotype" pitchFamily="18" charset="0"/>
              </a:rPr>
              <a:t>соли (соли жучних киселина) 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1600" dirty="0" smtClean="0">
                <a:latin typeface="Palatino Linotype" pitchFamily="18" charset="0"/>
              </a:rPr>
              <a:t>Холестерола   </a:t>
            </a:r>
            <a:endParaRPr lang="ru-RU" sz="16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1600" dirty="0" smtClean="0">
                <a:latin typeface="Palatino Linotype" pitchFamily="18" charset="0"/>
              </a:rPr>
              <a:t>Фосфолипида </a:t>
            </a:r>
            <a:r>
              <a:rPr lang="ru-RU" sz="1600" dirty="0">
                <a:latin typeface="Palatino Linotype" pitchFamily="18" charset="0"/>
              </a:rPr>
              <a:t>(лецитин)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1600" dirty="0" smtClean="0">
                <a:latin typeface="Palatino Linotype" pitchFamily="18" charset="0"/>
              </a:rPr>
              <a:t>Жучних пигмената </a:t>
            </a:r>
            <a:r>
              <a:rPr lang="ru-RU" sz="1600" dirty="0">
                <a:latin typeface="Palatino Linotype" pitchFamily="18" charset="0"/>
              </a:rPr>
              <a:t>(билирубин, биливердин)</a:t>
            </a:r>
            <a:endParaRPr lang="sr-Latn-CS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ru-RU" sz="1600" dirty="0" smtClean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Жучна кеса- функција</a:t>
            </a:r>
          </a:p>
        </p:txBody>
      </p:sp>
    </p:spTree>
    <p:extLst>
      <p:ext uri="{BB962C8B-B14F-4D97-AF65-F5344CB8AC3E}">
        <p14:creationId xmlns:p14="http://schemas.microsoft.com/office/powerpoint/2010/main" xmlns="" val="419048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1430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ХОЛАНГИТИСИ</a:t>
            </a:r>
            <a:b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</a:br>
            <a:r>
              <a:rPr lang="en-US" sz="3600" b="1" dirty="0" err="1" smtClean="0">
                <a:solidFill>
                  <a:schemeClr val="bg1"/>
                </a:solidFill>
                <a:latin typeface="Palatino Linotype" pitchFamily="18" charset="0"/>
              </a:rPr>
              <a:t>Cholangitis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64008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solidFill>
                  <a:schemeClr val="bg1"/>
                </a:solidFill>
                <a:latin typeface="Palatino Linotype" pitchFamily="18" charset="0"/>
              </a:rPr>
              <a:t>Преузето са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https://www.onhealth.com/content/1/inflammatory_bowel_disease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35844" name="Picture 4" descr="https://www.rockymountaingastro.com/wp-content/uploads/2018/08/Primary-Sclerosing-Cholangitis-1024x1024.jpg"/>
          <p:cNvPicPr>
            <a:picLocks noChangeAspect="1" noChangeArrowheads="1"/>
          </p:cNvPicPr>
          <p:nvPr/>
        </p:nvPicPr>
        <p:blipFill>
          <a:blip r:embed="rId2" cstate="print"/>
          <a:srcRect l="26667" t="35000" r="16667" b="13333"/>
          <a:stretch>
            <a:fillRect/>
          </a:stretch>
        </p:blipFill>
        <p:spPr bwMode="auto">
          <a:xfrm>
            <a:off x="4648200" y="1371600"/>
            <a:ext cx="4114800" cy="4800600"/>
          </a:xfrm>
          <a:prstGeom prst="rect">
            <a:avLst/>
          </a:prstGeom>
          <a:noFill/>
        </p:spPr>
      </p:pic>
      <p:pic>
        <p:nvPicPr>
          <p:cNvPr id="35842" name="Picture 2" descr="Primary Sclerosing Cholangit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0"/>
            <a:ext cx="4572000" cy="3445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654030"/>
            <a:ext cx="8382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Запаљење </a:t>
            </a:r>
            <a:r>
              <a:rPr lang="x-none" sz="1600" dirty="0" smtClean="0">
                <a:latin typeface="Palatino Linotype" pitchFamily="18" charset="0"/>
              </a:rPr>
              <a:t>жучних путева које се клинички манифестује </a:t>
            </a:r>
            <a:r>
              <a:rPr lang="x-none" sz="1600" b="1" dirty="0" err="1" smtClean="0">
                <a:latin typeface="Palatino Linotype" pitchFamily="18" charset="0"/>
              </a:rPr>
              <a:t>Charcotovim</a:t>
            </a:r>
            <a:r>
              <a:rPr lang="x-none" sz="1600" b="1" dirty="0" smtClean="0">
                <a:latin typeface="Palatino Linotype" pitchFamily="18" charset="0"/>
              </a:rPr>
              <a:t> </a:t>
            </a:r>
            <a:r>
              <a:rPr lang="x-none" sz="1600" b="1" dirty="0" err="1" smtClean="0">
                <a:latin typeface="Palatino Linotype" pitchFamily="18" charset="0"/>
              </a:rPr>
              <a:t>тријасом</a:t>
            </a:r>
            <a:r>
              <a:rPr lang="x-none" sz="1600" dirty="0" smtClean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smtClean="0">
                <a:latin typeface="Palatino Linotype" pitchFamily="18" charset="0"/>
              </a:rPr>
              <a:t>Бол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smtClean="0">
                <a:latin typeface="Palatino Linotype" pitchFamily="18" charset="0"/>
              </a:rPr>
              <a:t>Температура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smtClean="0">
                <a:latin typeface="Palatino Linotype" pitchFamily="18" charset="0"/>
              </a:rPr>
              <a:t>Иктерус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sz="1600" dirty="0" smtClean="0">
                <a:latin typeface="Palatino Linotype" pitchFamily="18" charset="0"/>
              </a:rPr>
              <a:t>Узроци: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sz="1600" dirty="0" smtClean="0">
                <a:latin typeface="Palatino Linotype" pitchFamily="18" charset="0"/>
              </a:rPr>
              <a:t>стриктуре (бенигне и малигне)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sz="1600" dirty="0" smtClean="0">
                <a:latin typeface="Palatino Linotype" pitchFamily="18" charset="0"/>
              </a:rPr>
              <a:t>холедохолитијаза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sz="1600" dirty="0" smtClean="0">
                <a:latin typeface="Palatino Linotype" pitchFamily="18" charset="0"/>
              </a:rPr>
              <a:t>конгениталне аномалије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Три основна облика: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b="1" dirty="0" err="1" smtClean="0">
                <a:latin typeface="Palatino Linotype" pitchFamily="18" charset="0"/>
              </a:rPr>
              <a:t>Опструктивни</a:t>
            </a:r>
            <a:r>
              <a:rPr lang="x-none" sz="1600" b="1" dirty="0" smtClean="0">
                <a:latin typeface="Palatino Linotype" pitchFamily="18" charset="0"/>
              </a:rPr>
              <a:t> или инфективни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b="1" dirty="0" smtClean="0">
                <a:latin typeface="Palatino Linotype" pitchFamily="18" charset="0"/>
              </a:rPr>
              <a:t>Рекурентни </a:t>
            </a:r>
            <a:r>
              <a:rPr lang="x-none" sz="1600" b="1" dirty="0" err="1" smtClean="0">
                <a:latin typeface="Palatino Linotype" pitchFamily="18" charset="0"/>
              </a:rPr>
              <a:t>пиогени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b="1" dirty="0" err="1" smtClean="0">
                <a:latin typeface="Palatino Linotype" pitchFamily="18" charset="0"/>
              </a:rPr>
              <a:t>Склерозирајући</a:t>
            </a:r>
            <a:endParaRPr lang="x-none" sz="16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Холангитис</a:t>
            </a:r>
          </a:p>
        </p:txBody>
      </p:sp>
    </p:spTree>
    <p:extLst>
      <p:ext uri="{BB962C8B-B14F-4D97-AF65-F5344CB8AC3E}">
        <p14:creationId xmlns:p14="http://schemas.microsoft.com/office/powerpoint/2010/main" xmlns="" val="171776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87489"/>
            <a:ext cx="8763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</a:pPr>
            <a:r>
              <a:rPr lang="x-none" sz="1600" smtClean="0">
                <a:latin typeface="Palatino Linotype" pitchFamily="18" charset="0"/>
              </a:rPr>
              <a:t>Удружен </a:t>
            </a:r>
            <a:r>
              <a:rPr lang="x-none" sz="1600" dirty="0" smtClean="0">
                <a:latin typeface="Palatino Linotype" pitchFamily="18" charset="0"/>
              </a:rPr>
              <a:t>са: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холедохолитијазом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билијарним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стриктурама</a:t>
            </a:r>
            <a:r>
              <a:rPr lang="x-none" sz="1600" dirty="0" smtClean="0">
                <a:latin typeface="Palatino Linotype" pitchFamily="18" charset="0"/>
              </a:rPr>
              <a:t> и фистулама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стенозама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билиоентеричних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анастомоза</a:t>
            </a:r>
            <a:r>
              <a:rPr lang="x-none" sz="1600" dirty="0" smtClean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цистама </a:t>
            </a:r>
            <a:r>
              <a:rPr lang="x-none" sz="1600" dirty="0" err="1" smtClean="0">
                <a:latin typeface="Palatino Linotype" pitchFamily="18" charset="0"/>
              </a:rPr>
              <a:t>холедохуса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малигном опструкцијом </a:t>
            </a:r>
            <a:r>
              <a:rPr lang="x-none" sz="1600" dirty="0" err="1" smtClean="0">
                <a:latin typeface="Palatino Linotype" pitchFamily="18" charset="0"/>
              </a:rPr>
              <a:t>билијарног</a:t>
            </a:r>
            <a:r>
              <a:rPr lang="x-none" sz="1600" dirty="0" smtClean="0">
                <a:latin typeface="Palatino Linotype" pitchFamily="18" charset="0"/>
              </a:rPr>
              <a:t> стабла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изазван </a:t>
            </a:r>
            <a:r>
              <a:rPr lang="x-none" sz="1600" dirty="0" err="1" smtClean="0">
                <a:latin typeface="Palatino Linotype" pitchFamily="18" charset="0"/>
              </a:rPr>
              <a:t>инвазивним</a:t>
            </a:r>
            <a:r>
              <a:rPr lang="x-none" sz="1600" dirty="0" smtClean="0">
                <a:latin typeface="Palatino Linotype" pitchFamily="18" charset="0"/>
              </a:rPr>
              <a:t> процедурама (ERCP, PTC)</a:t>
            </a:r>
          </a:p>
          <a:p>
            <a:pPr marL="285750" indent="-285750"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Према току м</a:t>
            </a:r>
            <a:r>
              <a:rPr lang="x-none" sz="1600" smtClean="0">
                <a:latin typeface="Palatino Linotype" pitchFamily="18" charset="0"/>
              </a:rPr>
              <a:t>оже </a:t>
            </a:r>
            <a:r>
              <a:rPr lang="x-none" sz="1600" dirty="0" smtClean="0">
                <a:latin typeface="Palatino Linotype" pitchFamily="18" charset="0"/>
              </a:rPr>
              <a:t>бити: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Акутни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Хронични</a:t>
            </a:r>
          </a:p>
          <a:p>
            <a:pPr marL="285750" indent="-285750"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Најчешће бактерије које се изолују у културама жучи:</a:t>
            </a: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E. coli, </a:t>
            </a:r>
            <a:r>
              <a:rPr lang="x-none" sz="1600" dirty="0" err="1" smtClean="0">
                <a:latin typeface="Palatino Linotype" pitchFamily="18" charset="0"/>
              </a:rPr>
              <a:t>Klebsiella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Pseudomonas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ентерококи</a:t>
            </a:r>
            <a:r>
              <a:rPr lang="x-none" sz="1600" dirty="0" smtClean="0">
                <a:latin typeface="Palatino Linotype" pitchFamily="18" charset="0"/>
              </a:rPr>
              <a:t> и Proteus, анаеробни </a:t>
            </a:r>
            <a:r>
              <a:rPr lang="x-none" sz="1600" dirty="0" err="1" smtClean="0">
                <a:latin typeface="Palatino Linotype" pitchFamily="18" charset="0"/>
              </a:rPr>
              <a:t>специјеси</a:t>
            </a:r>
            <a:r>
              <a:rPr lang="x-none" sz="1600" dirty="0" smtClean="0">
                <a:latin typeface="Palatino Linotype" pitchFamily="18" charset="0"/>
              </a:rPr>
              <a:t> (</a:t>
            </a:r>
            <a:r>
              <a:rPr lang="x-none" sz="1600" dirty="0" err="1" smtClean="0">
                <a:latin typeface="Palatino Linotype" pitchFamily="18" charset="0"/>
              </a:rPr>
              <a:t>Bacteroides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fragilis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Clostridium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perfringens</a:t>
            </a:r>
            <a:r>
              <a:rPr lang="x-none" sz="1600" dirty="0" smtClean="0">
                <a:latin typeface="Palatino Linotype" pitchFamily="18" charset="0"/>
              </a:rPr>
              <a:t>) </a:t>
            </a:r>
          </a:p>
          <a:p>
            <a:pPr>
              <a:lnSpc>
                <a:spcPct val="150000"/>
              </a:lnSpc>
            </a:pP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ОПСТРУКТИВНИ (ИНФЕКТИВНИ) ХОЛАНГИТИС</a:t>
            </a:r>
            <a:endParaRPr lang="sr-Cyrl-RS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908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57285"/>
            <a:ext cx="830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Холангитис </a:t>
            </a:r>
            <a:r>
              <a:rPr lang="x-none" sz="1600" dirty="0" smtClean="0">
                <a:latin typeface="Palatino Linotype" pitchFamily="18" charset="0"/>
              </a:rPr>
              <a:t>чест код болесника са </a:t>
            </a:r>
            <a:r>
              <a:rPr lang="x-none" sz="1600" dirty="0" err="1" smtClean="0">
                <a:latin typeface="Palatino Linotype" pitchFamily="18" charset="0"/>
              </a:rPr>
              <a:t>холедохолитијазом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Узрокован је </a:t>
            </a:r>
            <a:r>
              <a:rPr lang="x-none" sz="1600" err="1" smtClean="0">
                <a:latin typeface="Palatino Linotype" pitchFamily="18" charset="0"/>
              </a:rPr>
              <a:t>импактираним</a:t>
            </a:r>
            <a:r>
              <a:rPr lang="x-none" sz="1600" smtClean="0">
                <a:latin typeface="Palatino Linotype" pitchFamily="18" charset="0"/>
              </a:rPr>
              <a:t> ка</a:t>
            </a:r>
            <a:r>
              <a:rPr lang="sr-Cyrl-RS" sz="1600" dirty="0" smtClean="0">
                <a:latin typeface="Palatino Linotype" pitchFamily="18" charset="0"/>
              </a:rPr>
              <a:t>лкулусом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у </a:t>
            </a:r>
            <a:r>
              <a:rPr lang="x-none" sz="1600" dirty="0" err="1" smtClean="0">
                <a:latin typeface="Palatino Linotype" pitchFamily="18" charset="0"/>
              </a:rPr>
              <a:t>холедохусу</a:t>
            </a:r>
            <a:r>
              <a:rPr lang="x-none" sz="1600" dirty="0" smtClean="0">
                <a:latin typeface="Palatino Linotype" pitchFamily="18" charset="0"/>
              </a:rPr>
              <a:t> који доводи до стазе жучи, </a:t>
            </a:r>
            <a:r>
              <a:rPr lang="x-none" sz="1600" dirty="0" err="1" smtClean="0">
                <a:latin typeface="Palatino Linotype" pitchFamily="18" charset="0"/>
              </a:rPr>
              <a:t>бактеријске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супреинфекције</a:t>
            </a:r>
            <a:r>
              <a:rPr lang="x-none" sz="1600" dirty="0" smtClean="0">
                <a:latin typeface="Palatino Linotype" pitchFamily="18" charset="0"/>
              </a:rPr>
              <a:t> стагниране жучи и </a:t>
            </a:r>
            <a:r>
              <a:rPr lang="x-none" sz="1600" dirty="0" err="1" smtClean="0">
                <a:latin typeface="Palatino Linotype" pitchFamily="18" charset="0"/>
              </a:rPr>
              <a:t>бактеријемије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Каменци</a:t>
            </a:r>
            <a:r>
              <a:rPr lang="x-none" sz="1600" dirty="0" smtClean="0">
                <a:latin typeface="Palatino Linotype" pitchFamily="18" charset="0"/>
              </a:rPr>
              <a:t> пореклом из жучне кесе и они који мигрирају у жучне путеве обично су </a:t>
            </a:r>
            <a:r>
              <a:rPr lang="x-none" sz="1600" dirty="0" err="1" smtClean="0">
                <a:latin typeface="Palatino Linotype" pitchFamily="18" charset="0"/>
              </a:rPr>
              <a:t>холестеролски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Каменци</a:t>
            </a:r>
            <a:r>
              <a:rPr lang="x-none" sz="1600" dirty="0" smtClean="0">
                <a:latin typeface="Palatino Linotype" pitchFamily="18" charset="0"/>
              </a:rPr>
              <a:t> који се стварају у жучним путевима-</a:t>
            </a:r>
            <a:r>
              <a:rPr lang="x-none" sz="1600" dirty="0" err="1" smtClean="0">
                <a:latin typeface="Palatino Linotype" pitchFamily="18" charset="0"/>
              </a:rPr>
              <a:t>пигментни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БИЛИЈАРНИ КОНКРЕМЕНТИ</a:t>
            </a:r>
            <a:endParaRPr lang="sr-Cyrl-RS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3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57284"/>
            <a:ext cx="8305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Подела</a:t>
            </a:r>
            <a:r>
              <a:rPr lang="x-none" sz="1600" dirty="0" smtClean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sz="1600" dirty="0" smtClean="0">
                <a:latin typeface="Palatino Linotype" pitchFamily="18" charset="0"/>
              </a:rPr>
              <a:t>Гнојни (с</a:t>
            </a:r>
            <a:r>
              <a:rPr lang="x-none" sz="1600" smtClean="0">
                <a:latin typeface="Palatino Linotype" pitchFamily="18" charset="0"/>
              </a:rPr>
              <a:t>упуративни</a:t>
            </a:r>
            <a:r>
              <a:rPr lang="sr-Cyrl-RS" sz="1600" dirty="0" smtClean="0">
                <a:latin typeface="Palatino Linotype" pitchFamily="18" charset="0"/>
              </a:rPr>
              <a:t>): </a:t>
            </a:r>
            <a:r>
              <a:rPr lang="x-none" sz="1600" smtClean="0">
                <a:latin typeface="Palatino Linotype" pitchFamily="18" charset="0"/>
              </a:rPr>
              <a:t>са </a:t>
            </a:r>
            <a:r>
              <a:rPr lang="x-none" sz="1600" dirty="0" smtClean="0">
                <a:latin typeface="Palatino Linotype" pitchFamily="18" charset="0"/>
              </a:rPr>
              <a:t>присуством гноја у </a:t>
            </a:r>
            <a:r>
              <a:rPr lang="x-none" sz="1600" dirty="0" err="1" smtClean="0">
                <a:latin typeface="Palatino Linotype" pitchFamily="18" charset="0"/>
              </a:rPr>
              <a:t>опструираном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дукталном</a:t>
            </a:r>
            <a:r>
              <a:rPr lang="x-none" sz="1600" dirty="0" smtClean="0">
                <a:latin typeface="Palatino Linotype" pitchFamily="18" charset="0"/>
              </a:rPr>
              <a:t> саставу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smtClean="0">
                <a:latin typeface="Palatino Linotype" pitchFamily="18" charset="0"/>
              </a:rPr>
              <a:t>Несупуративни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Болови </a:t>
            </a:r>
            <a:r>
              <a:rPr lang="sr-Cyrl-RS" sz="1600" dirty="0" smtClean="0">
                <a:latin typeface="Palatino Linotype" pitchFamily="18" charset="0"/>
              </a:rPr>
              <a:t>п</a:t>
            </a:r>
            <a:r>
              <a:rPr lang="x-none" sz="1600" smtClean="0">
                <a:latin typeface="Palatino Linotype" pitchFamily="18" charset="0"/>
              </a:rPr>
              <a:t>редоминантно у епигастријуму и десном горњем квадранту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Charcotov тријас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  <a:r>
              <a:rPr lang="x-none" sz="1600" smtClean="0">
                <a:latin typeface="Palatino Linotype" pitchFamily="18" charset="0"/>
              </a:rPr>
              <a:t>бол, температура, иктерус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Понекад знаци системске инфекције (сепса)</a:t>
            </a:r>
            <a:r>
              <a:rPr lang="x-none" sz="1600" smtClean="0">
                <a:latin typeface="Palatino Linotype" pitchFamily="18" charset="0"/>
              </a:rPr>
              <a:t>: </a:t>
            </a:r>
            <a:r>
              <a:rPr lang="sr-Cyrl-RS" sz="1600" dirty="0" smtClean="0">
                <a:latin typeface="Palatino Linotype" pitchFamily="18" charset="0"/>
              </a:rPr>
              <a:t>повишена температура</a:t>
            </a:r>
            <a:r>
              <a:rPr lang="x-none" sz="1600" smtClean="0">
                <a:latin typeface="Palatino Linotype" pitchFamily="18" charset="0"/>
              </a:rPr>
              <a:t>, леукоцитоза, шок, поремећај свести</a:t>
            </a:r>
          </a:p>
          <a:p>
            <a:pPr marL="285750" indent="-285750">
              <a:lnSpc>
                <a:spcPct val="150000"/>
              </a:lnSpc>
            </a:pP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ХОЛАНГИТИС- клиничка слика</a:t>
            </a:r>
          </a:p>
        </p:txBody>
      </p:sp>
    </p:spTree>
    <p:extLst>
      <p:ext uri="{BB962C8B-B14F-4D97-AF65-F5344CB8AC3E}">
        <p14:creationId xmlns:p14="http://schemas.microsoft.com/office/powerpoint/2010/main" xmlns="" val="3893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81548"/>
            <a:ext cx="8610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Биохемијске анализе</a:t>
            </a:r>
          </a:p>
          <a:p>
            <a:pPr marL="285750" indent="-285750">
              <a:lnSpc>
                <a:spcPct val="150000"/>
              </a:lnSpc>
            </a:pPr>
            <a:r>
              <a:rPr lang="x-none" sz="1600" smtClean="0">
                <a:latin typeface="Palatino Linotype" pitchFamily="18" charset="0"/>
              </a:rPr>
              <a:t>Повишени </a:t>
            </a:r>
            <a:r>
              <a:rPr lang="x-none" sz="1600" dirty="0" smtClean="0">
                <a:latin typeface="Palatino Linotype" pitchFamily="18" charset="0"/>
              </a:rPr>
              <a:t>су повремено </a:t>
            </a:r>
            <a:r>
              <a:rPr lang="x-none" sz="1600" smtClean="0">
                <a:latin typeface="Palatino Linotype" pitchFamily="18" charset="0"/>
              </a:rPr>
              <a:t>или </a:t>
            </a:r>
            <a:r>
              <a:rPr lang="x-none" sz="1600" smtClean="0">
                <a:latin typeface="Palatino Linotype" pitchFamily="18" charset="0"/>
              </a:rPr>
              <a:t>трајно</a:t>
            </a:r>
            <a:r>
              <a:rPr lang="sr-Cyrl-RS" sz="1600" dirty="0" smtClean="0">
                <a:latin typeface="Palatino Linotype" pitchFamily="18" charset="0"/>
              </a:rPr>
              <a:t> (з</a:t>
            </a:r>
            <a:r>
              <a:rPr lang="x-none" sz="1600" smtClean="0">
                <a:latin typeface="Palatino Linotype" pitchFamily="18" charset="0"/>
              </a:rPr>
              <a:t>авис</a:t>
            </a:r>
            <a:r>
              <a:rPr lang="sr-Cyrl-RS" sz="1600" dirty="0" smtClean="0">
                <a:latin typeface="Palatino Linotype" pitchFamily="18" charset="0"/>
              </a:rPr>
              <a:t>но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од тога да ли су каменци слободни у лумену и не изазивају опструкцију или су транзиторно или </a:t>
            </a:r>
            <a:r>
              <a:rPr lang="x-none" sz="1600" smtClean="0">
                <a:latin typeface="Palatino Linotype" pitchFamily="18" charset="0"/>
              </a:rPr>
              <a:t>стално </a:t>
            </a:r>
            <a:r>
              <a:rPr lang="x-none" sz="1600" smtClean="0">
                <a:latin typeface="Palatino Linotype" pitchFamily="18" charset="0"/>
              </a:rPr>
              <a:t>заглављени</a:t>
            </a:r>
            <a:r>
              <a:rPr lang="sr-Cyrl-RS" sz="1600" dirty="0" smtClean="0">
                <a:latin typeface="Palatino Linotype" pitchFamily="18" charset="0"/>
              </a:rPr>
              <a:t>):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Алкална </a:t>
            </a:r>
            <a:r>
              <a:rPr lang="x-none" sz="1600" dirty="0" err="1" smtClean="0">
                <a:latin typeface="Palatino Linotype" pitchFamily="18" charset="0"/>
              </a:rPr>
              <a:t>фосфатаза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Гама-</a:t>
            </a:r>
            <a:r>
              <a:rPr lang="x-none" sz="1600" dirty="0" err="1" smtClean="0">
                <a:latin typeface="Palatino Linotype" pitchFamily="18" charset="0"/>
              </a:rPr>
              <a:t>глутамил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транспептидаза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Аспартат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err="1" smtClean="0">
                <a:latin typeface="Palatino Linotype" pitchFamily="18" charset="0"/>
              </a:rPr>
              <a:t>аланин</a:t>
            </a:r>
            <a:r>
              <a:rPr lang="x-none" sz="1600" smtClean="0">
                <a:latin typeface="Palatino Linotype" pitchFamily="18" charset="0"/>
              </a:rPr>
              <a:t> аминотрансверазе</a:t>
            </a:r>
            <a:r>
              <a:rPr lang="sr-Cyrl-RS" sz="1600" dirty="0" smtClean="0">
                <a:latin typeface="Palatino Linotype" pitchFamily="18" charset="0"/>
              </a:rPr>
              <a:t> (брзо се враћају на нормалу)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Хипербилирубинемија</a:t>
            </a:r>
            <a:r>
              <a:rPr lang="x-none" sz="1600" dirty="0" smtClean="0">
                <a:latin typeface="Palatino Linotype" pitchFamily="18" charset="0"/>
              </a:rPr>
              <a:t>-код опструкције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Повишене </a:t>
            </a:r>
            <a:r>
              <a:rPr lang="x-none" sz="1600" err="1" smtClean="0">
                <a:latin typeface="Palatino Linotype" pitchFamily="18" charset="0"/>
              </a:rPr>
              <a:t>амилазе</a:t>
            </a:r>
            <a:r>
              <a:rPr lang="x-none" sz="1600" smtClean="0">
                <a:latin typeface="Palatino Linotype" pitchFamily="18" charset="0"/>
              </a:rPr>
              <a:t>-код панкреатитиса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Позитиван биохуморални запаљенски синдром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П</a:t>
            </a:r>
            <a:r>
              <a:rPr lang="sr-Cyrl-RS" sz="1600" dirty="0" smtClean="0">
                <a:latin typeface="Palatino Linotype" pitchFamily="18" charset="0"/>
              </a:rPr>
              <a:t>озитивне хемокултуре код сепсе(грам </a:t>
            </a:r>
            <a:r>
              <a:rPr lang="sr-Cyrl-RS" sz="1600" dirty="0" smtClean="0">
                <a:latin typeface="Palatino Linotype" pitchFamily="18" charset="0"/>
              </a:rPr>
              <a:t>негативне бактерије и ентерококе)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Позитивне културе жучи у 75 % случајева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ХОЛАНГИТИС- Дијагноза</a:t>
            </a:r>
          </a:p>
        </p:txBody>
      </p:sp>
    </p:spTree>
    <p:extLst>
      <p:ext uri="{BB962C8B-B14F-4D97-AF65-F5344CB8AC3E}">
        <p14:creationId xmlns:p14="http://schemas.microsoft.com/office/powerpoint/2010/main" xmlns="" val="104397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33400"/>
            <a:ext cx="868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b="1" dirty="0" smtClean="0">
                <a:latin typeface="Palatino Linotype" pitchFamily="18" charset="0"/>
              </a:rPr>
              <a:t>Вузуализационе методе: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УЗ и ЦТ:</a:t>
            </a:r>
            <a:r>
              <a:rPr lang="sr-Cyrl-RS" sz="1600" dirty="0" smtClean="0">
                <a:latin typeface="Palatino Linotype" pitchFamily="18" charset="0"/>
              </a:rPr>
              <a:t> д</a:t>
            </a:r>
            <a:r>
              <a:rPr lang="x-none" sz="1600" smtClean="0">
                <a:latin typeface="Palatino Linotype" pitchFamily="18" charset="0"/>
              </a:rPr>
              <a:t>илатирани </a:t>
            </a:r>
            <a:r>
              <a:rPr lang="x-none" sz="1600" dirty="0" smtClean="0">
                <a:latin typeface="Palatino Linotype" pitchFamily="18" charset="0"/>
              </a:rPr>
              <a:t>жучни путеви </a:t>
            </a:r>
            <a:r>
              <a:rPr lang="x-none" sz="1600" smtClean="0">
                <a:latin typeface="Palatino Linotype" pitchFamily="18" charset="0"/>
              </a:rPr>
              <a:t>и присуство </a:t>
            </a:r>
            <a:r>
              <a:rPr lang="x-none" sz="1600" dirty="0" err="1" smtClean="0">
                <a:latin typeface="Palatino Linotype" pitchFamily="18" charset="0"/>
              </a:rPr>
              <a:t>каменаца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smtClean="0">
                <a:latin typeface="Palatino Linotype" pitchFamily="18" charset="0"/>
              </a:rPr>
              <a:t>МР</a:t>
            </a:r>
            <a:r>
              <a:rPr lang="sr-Cyrl-RS" sz="1600" dirty="0" smtClean="0">
                <a:latin typeface="Palatino Linotype" pitchFamily="18" charset="0"/>
              </a:rPr>
              <a:t>ЦП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smtClean="0">
                <a:latin typeface="Palatino Linotype" pitchFamily="18" charset="0"/>
              </a:rPr>
              <a:t>ЕРЦП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err="1" smtClean="0">
                <a:latin typeface="Palatino Linotype" pitchFamily="18" charset="0"/>
              </a:rPr>
              <a:t>Ендоскопски</a:t>
            </a:r>
            <a:r>
              <a:rPr lang="x-none" sz="1600" dirty="0" smtClean="0">
                <a:latin typeface="Palatino Linotype" pitchFamily="18" charset="0"/>
              </a:rPr>
              <a:t> ултразвук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ХОЛАНГИТИС- </a:t>
            </a:r>
            <a:r>
              <a:rPr lang="sr-Cyrl-RS" sz="2000" b="1" dirty="0" smtClean="0">
                <a:latin typeface="Palatino Linotype" pitchFamily="18" charset="0"/>
              </a:rPr>
              <a:t>д</a:t>
            </a:r>
            <a:r>
              <a:rPr lang="sr-Cyrl-RS" sz="2000" b="1" dirty="0" smtClean="0">
                <a:latin typeface="Palatino Linotype" pitchFamily="18" charset="0"/>
              </a:rPr>
              <a:t>ијагноза и терапија</a:t>
            </a:r>
            <a:endParaRPr lang="sr-Cyrl-RS" sz="2000" b="1" dirty="0" smtClean="0">
              <a:latin typeface="Palatino Linotyp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438400"/>
            <a:ext cx="8839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b="1" dirty="0" smtClean="0">
                <a:latin typeface="Palatino Linotype" pitchFamily="18" charset="0"/>
              </a:rPr>
              <a:t>Терапија: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smtClean="0">
                <a:latin typeface="Palatino Linotype" pitchFamily="18" charset="0"/>
              </a:rPr>
              <a:t>Несупуративни</a:t>
            </a:r>
            <a:endParaRPr lang="x-none" sz="1600" b="1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smtClean="0">
                <a:latin typeface="Palatino Linotype" pitchFamily="18" charset="0"/>
              </a:rPr>
              <a:t>Антибиотска терапија</a:t>
            </a:r>
            <a:r>
              <a:rPr lang="sr-Cyrl-RS" sz="1600" dirty="0" smtClean="0">
                <a:latin typeface="Palatino Linotype" pitchFamily="18" charset="0"/>
              </a:rPr>
              <a:t> (ц</a:t>
            </a:r>
            <a:r>
              <a:rPr lang="x-none" sz="1600" smtClean="0">
                <a:latin typeface="Palatino Linotype" pitchFamily="18" charset="0"/>
              </a:rPr>
              <a:t>ефокситин</a:t>
            </a:r>
            <a:r>
              <a:rPr lang="sr-Cyrl-RS" sz="1600" dirty="0" smtClean="0">
                <a:latin typeface="Palatino Linotype" pitchFamily="18" charset="0"/>
              </a:rPr>
              <a:t>; к</a:t>
            </a:r>
            <a:r>
              <a:rPr lang="x-none" sz="1600" smtClean="0">
                <a:latin typeface="Palatino Linotype" pitchFamily="18" charset="0"/>
              </a:rPr>
              <a:t>омбинациј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: цефалоспорина</a:t>
            </a:r>
            <a:r>
              <a:rPr lang="sr-Cyrl-RS" sz="1600" dirty="0" smtClean="0">
                <a:latin typeface="Palatino Linotype" pitchFamily="18" charset="0"/>
              </a:rPr>
              <a:t> и </a:t>
            </a:r>
            <a:r>
              <a:rPr lang="x-none" sz="1600" smtClean="0">
                <a:latin typeface="Palatino Linotype" pitchFamily="18" charset="0"/>
              </a:rPr>
              <a:t>метронидазола</a:t>
            </a:r>
            <a:r>
              <a:rPr lang="sr-Cyrl-RS" sz="1600" dirty="0" smtClean="0">
                <a:latin typeface="Palatino Linotype" pitchFamily="18" charset="0"/>
              </a:rPr>
              <a:t>;  а</a:t>
            </a:r>
            <a:r>
              <a:rPr lang="x-none" sz="1600" smtClean="0">
                <a:latin typeface="Palatino Linotype" pitchFamily="18" charset="0"/>
              </a:rPr>
              <a:t>мпицилин</a:t>
            </a:r>
            <a:r>
              <a:rPr lang="sr-Cyrl-RS" sz="1600" dirty="0" smtClean="0">
                <a:latin typeface="Palatino Linotype" pitchFamily="18" charset="0"/>
              </a:rPr>
              <a:t>а, </a:t>
            </a:r>
            <a:r>
              <a:rPr lang="x-none" sz="1600" smtClean="0">
                <a:latin typeface="Palatino Linotype" pitchFamily="18" charset="0"/>
              </a:rPr>
              <a:t>гентамицин</a:t>
            </a:r>
            <a:r>
              <a:rPr lang="sr-Cyrl-RS" sz="1600" dirty="0" smtClean="0">
                <a:latin typeface="Palatino Linotype" pitchFamily="18" charset="0"/>
              </a:rPr>
              <a:t>а и </a:t>
            </a:r>
            <a:r>
              <a:rPr lang="x-none" sz="1600" smtClean="0">
                <a:latin typeface="Palatino Linotype" pitchFamily="18" charset="0"/>
              </a:rPr>
              <a:t>метронидазол</a:t>
            </a:r>
            <a:r>
              <a:rPr lang="sr-Cyrl-RS" sz="1600" dirty="0" smtClean="0">
                <a:latin typeface="Palatino Linotype" pitchFamily="18" charset="0"/>
              </a:rPr>
              <a:t>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sz="1600" dirty="0" smtClean="0">
                <a:latin typeface="Palatino Linotype" pitchFamily="18" charset="0"/>
              </a:rPr>
              <a:t>Супортивне мере</a:t>
            </a:r>
            <a:endParaRPr lang="x-none" sz="160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smtClean="0">
                <a:latin typeface="Palatino Linotype" pitchFamily="18" charset="0"/>
              </a:rPr>
              <a:t>Супуративни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sz="1600" dirty="0" smtClean="0">
                <a:latin typeface="Palatino Linotype" pitchFamily="18" charset="0"/>
              </a:rPr>
              <a:t>Хитно стање</a:t>
            </a:r>
            <a:endParaRPr lang="x-none" sz="160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smtClean="0">
                <a:latin typeface="Palatino Linotype" pitchFamily="18" charset="0"/>
              </a:rPr>
              <a:t>Слаб успех антибиотске терапије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sz="1600" dirty="0" smtClean="0">
                <a:latin typeface="Palatino Linotype" pitchFamily="18" charset="0"/>
              </a:rPr>
              <a:t>Појава мултиплих апсцесних колекција у јетри</a:t>
            </a:r>
            <a:endParaRPr lang="x-none" sz="160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smtClean="0">
                <a:latin typeface="Palatino Linotype" pitchFamily="18" charset="0"/>
              </a:rPr>
              <a:t>Хитна д</a:t>
            </a:r>
            <a:r>
              <a:rPr lang="sr-Cyrl-RS" sz="1600" dirty="0" smtClean="0">
                <a:latin typeface="Palatino Linotype" pitchFamily="18" charset="0"/>
              </a:rPr>
              <a:t>ренажа билијарног стабла (</a:t>
            </a:r>
            <a:r>
              <a:rPr lang="x-none" sz="1600" smtClean="0">
                <a:latin typeface="Palatino Linotype" pitchFamily="18" charset="0"/>
              </a:rPr>
              <a:t>обично ЕРЦП-ом са папилотомијом и дренажом </a:t>
            </a:r>
            <a:r>
              <a:rPr lang="sr-Cyrl-RS" sz="1600" dirty="0" smtClean="0">
                <a:latin typeface="Palatino Linotype" pitchFamily="18" charset="0"/>
              </a:rPr>
              <a:t>уз</a:t>
            </a:r>
            <a:r>
              <a:rPr lang="x-none" sz="1600" smtClean="0">
                <a:latin typeface="Palatino Linotype" pitchFamily="18" charset="0"/>
              </a:rPr>
              <a:t> ектракциј</a:t>
            </a:r>
            <a:r>
              <a:rPr lang="sr-Cyrl-RS" sz="1600" dirty="0" smtClean="0">
                <a:latin typeface="Palatino Linotype" pitchFamily="18" charset="0"/>
              </a:rPr>
              <a:t>у</a:t>
            </a:r>
            <a:r>
              <a:rPr lang="x-none" sz="1600" smtClean="0">
                <a:latin typeface="Palatino Linotype" pitchFamily="18" charset="0"/>
              </a:rPr>
              <a:t> каменаца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x-none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688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815876"/>
            <a:ext cx="8686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Бенигне </a:t>
            </a:r>
            <a:r>
              <a:rPr lang="x-none" sz="1600" dirty="0" err="1" smtClean="0">
                <a:latin typeface="Palatino Linotype" pitchFamily="18" charset="0"/>
              </a:rPr>
              <a:t>стриктуре</a:t>
            </a:r>
            <a:r>
              <a:rPr lang="x-none" sz="1600" dirty="0" smtClean="0">
                <a:latin typeface="Palatino Linotype" pitchFamily="18" charset="0"/>
              </a:rPr>
              <a:t>-последица хируршке повреде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Сигурно </a:t>
            </a:r>
            <a:r>
              <a:rPr lang="x-none" sz="1600" smtClean="0">
                <a:latin typeface="Palatino Linotype" pitchFamily="18" charset="0"/>
              </a:rPr>
              <a:t>с</a:t>
            </a:r>
            <a:r>
              <a:rPr lang="sr-Cyrl-RS" sz="1600" dirty="0" smtClean="0">
                <a:latin typeface="Palatino Linotype" pitchFamily="18" charset="0"/>
              </a:rPr>
              <a:t>у последица </a:t>
            </a:r>
            <a:r>
              <a:rPr lang="x-none" sz="1600" smtClean="0">
                <a:latin typeface="Palatino Linotype" pitchFamily="18" charset="0"/>
              </a:rPr>
              <a:t>хируршк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 повред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ако </a:t>
            </a:r>
            <a:r>
              <a:rPr lang="sr-Cyrl-RS" sz="1600" dirty="0" smtClean="0">
                <a:latin typeface="Palatino Linotype" pitchFamily="18" charset="0"/>
              </a:rPr>
              <a:t>настане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унутар 2 године од операције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Најчешћа је последица </a:t>
            </a:r>
            <a:r>
              <a:rPr lang="x-none" sz="1600" dirty="0" err="1" smtClean="0">
                <a:latin typeface="Palatino Linotype" pitchFamily="18" charset="0"/>
              </a:rPr>
              <a:t>холецистектомије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Обично су присутне у дуктус </a:t>
            </a:r>
            <a:r>
              <a:rPr lang="x-none" sz="1600" dirty="0" err="1" smtClean="0">
                <a:latin typeface="Palatino Linotype" pitchFamily="18" charset="0"/>
              </a:rPr>
              <a:t>хепатикус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комунису</a:t>
            </a:r>
            <a:r>
              <a:rPr lang="x-none" sz="1600" dirty="0" smtClean="0">
                <a:latin typeface="Palatino Linotype" pitchFamily="18" charset="0"/>
              </a:rPr>
              <a:t> или у десном </a:t>
            </a:r>
            <a:r>
              <a:rPr lang="x-none" sz="1600" dirty="0" err="1" smtClean="0">
                <a:latin typeface="Palatino Linotype" pitchFamily="18" charset="0"/>
              </a:rPr>
              <a:t>хепатичном</a:t>
            </a:r>
            <a:r>
              <a:rPr lang="x-none" sz="1600" dirty="0" smtClean="0">
                <a:latin typeface="Palatino Linotype" pitchFamily="18" charset="0"/>
              </a:rPr>
              <a:t> путу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Д</a:t>
            </a:r>
            <a:r>
              <a:rPr lang="x-none" sz="1600" smtClean="0">
                <a:latin typeface="Palatino Linotype" pitchFamily="18" charset="0"/>
              </a:rPr>
              <a:t>илат</a:t>
            </a:r>
            <a:r>
              <a:rPr lang="sr-Cyrl-RS" sz="1600" dirty="0" smtClean="0">
                <a:latin typeface="Palatino Linotype" pitchFamily="18" charset="0"/>
              </a:rPr>
              <a:t>ација жучног пута изнад стриктуре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уз</a:t>
            </a:r>
            <a:r>
              <a:rPr lang="x-none" sz="1600" smtClean="0">
                <a:latin typeface="Palatino Linotype" pitchFamily="18" charset="0"/>
              </a:rPr>
              <a:t>задебља</a:t>
            </a:r>
            <a:r>
              <a:rPr lang="sr-Cyrl-RS" sz="1600" dirty="0" smtClean="0">
                <a:latin typeface="Palatino Linotype" pitchFamily="18" charset="0"/>
              </a:rPr>
              <a:t>ње зида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У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случају парцијалне </a:t>
            </a:r>
            <a:r>
              <a:rPr lang="x-none" sz="1600" smtClean="0">
                <a:latin typeface="Palatino Linotype" pitchFamily="18" charset="0"/>
              </a:rPr>
              <a:t>повреде</a:t>
            </a:r>
            <a:r>
              <a:rPr lang="sr-Cyrl-RS" sz="1600" dirty="0" smtClean="0">
                <a:latin typeface="Palatino Linotype" pitchFamily="18" charset="0"/>
              </a:rPr>
              <a:t> након операције јављају се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анорексија</a:t>
            </a:r>
            <a:r>
              <a:rPr lang="x-none" sz="1600" smtClean="0">
                <a:latin typeface="Palatino Linotype" pitchFamily="18" charset="0"/>
              </a:rPr>
              <a:t>, мучнина, повраћање, болови, дистензија, илеус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У случају комплетне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опструкција-болови због билијарног перитонитиса, температура, опструкцијски иктерус 3-7 дана након операције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Билијарна фистула и субхепатични апсцес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БИЛИЈАРН</a:t>
            </a:r>
            <a:r>
              <a:rPr lang="sr-Cyrl-RS" sz="2000" b="1" dirty="0" smtClean="0">
                <a:latin typeface="Palatino Linotype" pitchFamily="18" charset="0"/>
              </a:rPr>
              <a:t>Е</a:t>
            </a:r>
            <a:r>
              <a:rPr lang="x-none" sz="2000" b="1" smtClean="0">
                <a:latin typeface="Palatino Linotype" pitchFamily="18" charset="0"/>
              </a:rPr>
              <a:t> ТРАУМЕ И СТРИКТУРЕ</a:t>
            </a:r>
            <a:endParaRPr lang="sr-Cyrl-RS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992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701178"/>
            <a:ext cx="8458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Дијагноза: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Интермитентна </a:t>
            </a:r>
            <a:r>
              <a:rPr lang="x-none" sz="1600" dirty="0" smtClean="0">
                <a:latin typeface="Palatino Linotype" pitchFamily="18" charset="0"/>
              </a:rPr>
              <a:t>или </a:t>
            </a:r>
            <a:r>
              <a:rPr lang="x-none" sz="1600" dirty="0" err="1" smtClean="0">
                <a:latin typeface="Palatino Linotype" pitchFamily="18" charset="0"/>
              </a:rPr>
              <a:t>прогесивна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холестаза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Леукоцитоза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Позитивне </a:t>
            </a:r>
            <a:r>
              <a:rPr lang="x-none" sz="1600" dirty="0" err="1" smtClean="0">
                <a:latin typeface="Palatino Linotype" pitchFamily="18" charset="0"/>
              </a:rPr>
              <a:t>хемокултуре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Ултрасонографија</a:t>
            </a:r>
            <a:r>
              <a:rPr lang="x-none" sz="1600" dirty="0" smtClean="0">
                <a:latin typeface="Palatino Linotype" pitchFamily="18" charset="0"/>
              </a:rPr>
              <a:t>-</a:t>
            </a:r>
            <a:r>
              <a:rPr lang="x-none" sz="1600" dirty="0" err="1" smtClean="0">
                <a:latin typeface="Palatino Linotype" pitchFamily="18" charset="0"/>
              </a:rPr>
              <a:t>дилатирани</a:t>
            </a:r>
            <a:r>
              <a:rPr lang="x-none" sz="1600" dirty="0" smtClean="0">
                <a:latin typeface="Palatino Linotype" pitchFamily="18" charset="0"/>
              </a:rPr>
              <a:t> жучни путеви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ЕРЦП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Терапија: 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Код иктеруса и билијарне фистуле-баланс течности и електролита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Антибиотици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Билијарна катетеризација и дренажа ендоскопским или перкутаним путем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Ендоскопски-балон дилатација и постављање стента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Хируршка терапија-у већини случајева дефинитивна терапија и код парцијалне и код комплетне опструкције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БИЛИЈАРН</a:t>
            </a:r>
            <a:r>
              <a:rPr lang="sr-Cyrl-RS" sz="2000" b="1" dirty="0" smtClean="0">
                <a:latin typeface="Palatino Linotype" pitchFamily="18" charset="0"/>
              </a:rPr>
              <a:t>Е</a:t>
            </a:r>
            <a:r>
              <a:rPr lang="x-none" sz="2000" b="1" smtClean="0">
                <a:latin typeface="Palatino Linotype" pitchFamily="18" charset="0"/>
              </a:rPr>
              <a:t> ТРАУМЕ И СТРИКТУРЕ</a:t>
            </a:r>
            <a:r>
              <a:rPr lang="sr-Cyrl-RS" sz="2000" b="1" dirty="0" smtClean="0">
                <a:latin typeface="Palatino Linotype" pitchFamily="18" charset="0"/>
              </a:rPr>
              <a:t>- дијагноза и терапија</a:t>
            </a:r>
          </a:p>
        </p:txBody>
      </p:sp>
    </p:spTree>
    <p:extLst>
      <p:ext uri="{BB962C8B-B14F-4D97-AF65-F5344CB8AC3E}">
        <p14:creationId xmlns:p14="http://schemas.microsoft.com/office/powerpoint/2010/main" xmlns="" val="217786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3058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mtClean="0">
                <a:latin typeface="Palatino Linotype" pitchFamily="18" charset="0"/>
              </a:rPr>
              <a:t>Холангитис </a:t>
            </a:r>
            <a:r>
              <a:rPr lang="x-none" dirty="0" smtClean="0">
                <a:latin typeface="Palatino Linotype" pitchFamily="18" charset="0"/>
              </a:rPr>
              <a:t>код 15% болесника са малигном </a:t>
            </a:r>
            <a:r>
              <a:rPr lang="x-none" err="1" smtClean="0">
                <a:latin typeface="Palatino Linotype" pitchFamily="18" charset="0"/>
              </a:rPr>
              <a:t>билијарном</a:t>
            </a:r>
            <a:r>
              <a:rPr lang="x-none" smtClean="0">
                <a:latin typeface="Palatino Linotype" pitchFamily="18" charset="0"/>
              </a:rPr>
              <a:t> </a:t>
            </a:r>
            <a:r>
              <a:rPr lang="x-none" smtClean="0">
                <a:latin typeface="Palatino Linotype" pitchFamily="18" charset="0"/>
              </a:rPr>
              <a:t>опструкцијом,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ретко настаје</a:t>
            </a:r>
            <a:r>
              <a:rPr lang="x-none" smtClean="0">
                <a:latin typeface="Palatino Linotype" pitchFamily="18" charset="0"/>
              </a:rPr>
              <a:t> </a:t>
            </a:r>
            <a:r>
              <a:rPr lang="x-none" dirty="0" err="1" smtClean="0">
                <a:latin typeface="Palatino Linotype" pitchFamily="18" charset="0"/>
              </a:rPr>
              <a:t>рефлукс</a:t>
            </a:r>
            <a:r>
              <a:rPr lang="x-none" dirty="0" smtClean="0">
                <a:latin typeface="Palatino Linotype" pitchFamily="18" charset="0"/>
              </a:rPr>
              <a:t> бактерија из </a:t>
            </a:r>
            <a:r>
              <a:rPr lang="x-none" dirty="0" err="1" smtClean="0">
                <a:latin typeface="Palatino Linotype" pitchFamily="18" charset="0"/>
              </a:rPr>
              <a:t>дуоденума</a:t>
            </a:r>
            <a:r>
              <a:rPr lang="x-none" dirty="0" smtClean="0">
                <a:latin typeface="Palatino Linotype" pitchFamily="18" charset="0"/>
              </a:rPr>
              <a:t> у жучне путеве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 smtClean="0">
                <a:latin typeface="Palatino Linotype" pitchFamily="18" charset="0"/>
              </a:rPr>
              <a:t>Терапија: </a:t>
            </a:r>
            <a:r>
              <a:rPr lang="x-none" smtClean="0">
                <a:latin typeface="Palatino Linotype" pitchFamily="18" charset="0"/>
              </a:rPr>
              <a:t> антибиотици</a:t>
            </a:r>
            <a:r>
              <a:rPr lang="sr-Cyrl-RS" dirty="0" smtClean="0">
                <a:latin typeface="Palatino Linotype" pitchFamily="18" charset="0"/>
              </a:rPr>
              <a:t>, </a:t>
            </a:r>
            <a:r>
              <a:rPr lang="x-none" smtClean="0">
                <a:latin typeface="Palatino Linotype" pitchFamily="18" charset="0"/>
              </a:rPr>
              <a:t> </a:t>
            </a:r>
            <a:r>
              <a:rPr lang="x-none" dirty="0" smtClean="0">
                <a:latin typeface="Palatino Linotype" pitchFamily="18" charset="0"/>
              </a:rPr>
              <a:t>уз </a:t>
            </a:r>
            <a:r>
              <a:rPr lang="x-none" dirty="0" err="1" smtClean="0">
                <a:latin typeface="Palatino Linotype" pitchFamily="18" charset="0"/>
              </a:rPr>
              <a:t>билијарну</a:t>
            </a:r>
            <a:r>
              <a:rPr lang="x-none" dirty="0" smtClean="0">
                <a:latin typeface="Palatino Linotype" pitchFamily="18" charset="0"/>
              </a:rPr>
              <a:t> дренажу</a:t>
            </a:r>
          </a:p>
          <a:p>
            <a:pPr>
              <a:lnSpc>
                <a:spcPct val="150000"/>
              </a:lnSpc>
            </a:pPr>
            <a:endParaRPr lang="sr-Cyrl-RS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mtClean="0">
                <a:latin typeface="Palatino Linotype" pitchFamily="18" charset="0"/>
              </a:rPr>
              <a:t>Ретка </a:t>
            </a:r>
            <a:r>
              <a:rPr lang="x-none" dirty="0" smtClean="0">
                <a:latin typeface="Palatino Linotype" pitchFamily="18" charset="0"/>
              </a:rPr>
              <a:t>компликација </a:t>
            </a:r>
            <a:r>
              <a:rPr lang="x-none" dirty="0" err="1" smtClean="0">
                <a:latin typeface="Palatino Linotype" pitchFamily="18" charset="0"/>
              </a:rPr>
              <a:t>латеролатералне</a:t>
            </a:r>
            <a:r>
              <a:rPr lang="x-none" dirty="0" smtClean="0">
                <a:latin typeface="Palatino Linotype" pitchFamily="18" charset="0"/>
              </a:rPr>
              <a:t> </a:t>
            </a:r>
            <a:r>
              <a:rPr lang="x-none" dirty="0" err="1" smtClean="0">
                <a:latin typeface="Palatino Linotype" pitchFamily="18" charset="0"/>
              </a:rPr>
              <a:t>холедоходуоденостомије</a:t>
            </a:r>
            <a:r>
              <a:rPr lang="x-none" dirty="0" smtClean="0">
                <a:latin typeface="Palatino Linotype" pitchFamily="18" charset="0"/>
              </a:rPr>
              <a:t> </a:t>
            </a:r>
            <a:r>
              <a:rPr lang="x-none" smtClean="0">
                <a:latin typeface="Palatino Linotype" pitchFamily="18" charset="0"/>
              </a:rPr>
              <a:t>са </a:t>
            </a:r>
            <a:r>
              <a:rPr lang="sr-Cyrl-RS" dirty="0" smtClean="0">
                <a:latin typeface="Palatino Linotype" pitchFamily="18" charset="0"/>
              </a:rPr>
              <a:t>након код холедоходуоденостомије, са </a:t>
            </a:r>
            <a:r>
              <a:rPr lang="x-none" smtClean="0">
                <a:latin typeface="Palatino Linotype" pitchFamily="18" charset="0"/>
              </a:rPr>
              <a:t>стенозом </a:t>
            </a:r>
            <a:r>
              <a:rPr lang="x-none" dirty="0" err="1" smtClean="0">
                <a:latin typeface="Palatino Linotype" pitchFamily="18" charset="0"/>
              </a:rPr>
              <a:t>анастомозе</a:t>
            </a:r>
            <a:endParaRPr lang="x-none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smtClean="0">
                <a:latin typeface="Palatino Linotype" pitchFamily="18" charset="0"/>
              </a:rPr>
              <a:t>Храна, </a:t>
            </a:r>
            <a:r>
              <a:rPr lang="x-none" dirty="0" err="1" smtClean="0">
                <a:latin typeface="Palatino Linotype" pitchFamily="18" charset="0"/>
              </a:rPr>
              <a:t>каменци</a:t>
            </a:r>
            <a:r>
              <a:rPr lang="x-none" dirty="0" smtClean="0">
                <a:latin typeface="Palatino Linotype" pitchFamily="18" charset="0"/>
              </a:rPr>
              <a:t> акумулирају се у </a:t>
            </a:r>
            <a:r>
              <a:rPr lang="x-none" dirty="0" err="1" smtClean="0">
                <a:latin typeface="Palatino Linotype" pitchFamily="18" charset="0"/>
              </a:rPr>
              <a:t>холедохусу</a:t>
            </a:r>
            <a:r>
              <a:rPr lang="x-none" dirty="0" smtClean="0">
                <a:latin typeface="Palatino Linotype" pitchFamily="18" charset="0"/>
              </a:rPr>
              <a:t> </a:t>
            </a:r>
            <a:r>
              <a:rPr lang="x-none" dirty="0" err="1" smtClean="0">
                <a:latin typeface="Palatino Linotype" pitchFamily="18" charset="0"/>
              </a:rPr>
              <a:t>дистално</a:t>
            </a:r>
            <a:r>
              <a:rPr lang="x-none" dirty="0" smtClean="0">
                <a:latin typeface="Palatino Linotype" pitchFamily="18" charset="0"/>
              </a:rPr>
              <a:t> од </a:t>
            </a:r>
            <a:r>
              <a:rPr lang="x-none" dirty="0" err="1" smtClean="0">
                <a:latin typeface="Palatino Linotype" pitchFamily="18" charset="0"/>
              </a:rPr>
              <a:t>стенозиране</a:t>
            </a:r>
            <a:r>
              <a:rPr lang="x-none" dirty="0" smtClean="0">
                <a:latin typeface="Palatino Linotype" pitchFamily="18" charset="0"/>
              </a:rPr>
              <a:t> </a:t>
            </a:r>
            <a:r>
              <a:rPr lang="x-none" dirty="0" err="1" smtClean="0">
                <a:latin typeface="Palatino Linotype" pitchFamily="18" charset="0"/>
              </a:rPr>
              <a:t>анастомозе</a:t>
            </a:r>
            <a:r>
              <a:rPr lang="x-none" dirty="0" smtClean="0">
                <a:latin typeface="Palatino Linotype" pitchFamily="18" charset="0"/>
              </a:rPr>
              <a:t>, а </a:t>
            </a:r>
            <a:r>
              <a:rPr lang="x-none" dirty="0" err="1" smtClean="0">
                <a:latin typeface="Palatino Linotype" pitchFamily="18" charset="0"/>
              </a:rPr>
              <a:t>проскимално</a:t>
            </a:r>
            <a:r>
              <a:rPr lang="x-none" dirty="0" smtClean="0">
                <a:latin typeface="Palatino Linotype" pitchFamily="18" charset="0"/>
              </a:rPr>
              <a:t> од папиле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smtClean="0">
                <a:latin typeface="Palatino Linotype" pitchFamily="18" charset="0"/>
              </a:rPr>
              <a:t>Лечи се комбинацијом </a:t>
            </a:r>
            <a:r>
              <a:rPr lang="x-none" dirty="0" err="1" smtClean="0">
                <a:latin typeface="Palatino Linotype" pitchFamily="18" charset="0"/>
              </a:rPr>
              <a:t>ендоскопске</a:t>
            </a:r>
            <a:r>
              <a:rPr lang="x-none" dirty="0" smtClean="0">
                <a:latin typeface="Palatino Linotype" pitchFamily="18" charset="0"/>
              </a:rPr>
              <a:t> </a:t>
            </a:r>
            <a:r>
              <a:rPr lang="x-none" dirty="0" err="1" smtClean="0">
                <a:latin typeface="Palatino Linotype" pitchFamily="18" charset="0"/>
              </a:rPr>
              <a:t>сфинктеретомије</a:t>
            </a:r>
            <a:r>
              <a:rPr lang="x-none" dirty="0" smtClean="0">
                <a:latin typeface="Palatino Linotype" pitchFamily="18" charset="0"/>
              </a:rPr>
              <a:t> и балон </a:t>
            </a:r>
            <a:r>
              <a:rPr lang="x-none" dirty="0" err="1" smtClean="0">
                <a:latin typeface="Palatino Linotype" pitchFamily="18" charset="0"/>
              </a:rPr>
              <a:t>дилатације</a:t>
            </a:r>
            <a:r>
              <a:rPr lang="x-none" dirty="0" smtClean="0">
                <a:latin typeface="Palatino Linotype" pitchFamily="18" charset="0"/>
              </a:rPr>
              <a:t> </a:t>
            </a:r>
            <a:r>
              <a:rPr lang="x-none" dirty="0" err="1" smtClean="0">
                <a:latin typeface="Palatino Linotype" pitchFamily="18" charset="0"/>
              </a:rPr>
              <a:t>анастомозе</a:t>
            </a:r>
            <a:r>
              <a:rPr lang="x-none" dirty="0" smtClean="0">
                <a:latin typeface="Palatino Linotype" pitchFamily="18" charset="0"/>
              </a:rPr>
              <a:t> уз евакуацију </a:t>
            </a:r>
            <a:r>
              <a:rPr lang="x-none" dirty="0" err="1" smtClean="0">
                <a:latin typeface="Palatino Linotype" pitchFamily="18" charset="0"/>
              </a:rPr>
              <a:t>ретенираног</a:t>
            </a:r>
            <a:r>
              <a:rPr lang="x-none" dirty="0" smtClean="0">
                <a:latin typeface="Palatino Linotype" pitchFamily="18" charset="0"/>
              </a:rPr>
              <a:t> садржаја и осигурањем трајне и адекватне дренаже тога сегмента</a:t>
            </a:r>
            <a:endParaRPr lang="x-none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БИЛИЈАРН</a:t>
            </a:r>
            <a:r>
              <a:rPr lang="sr-Cyrl-RS" sz="2000" b="1" dirty="0" smtClean="0">
                <a:latin typeface="Palatino Linotype" pitchFamily="18" charset="0"/>
              </a:rPr>
              <a:t>Е</a:t>
            </a:r>
            <a:r>
              <a:rPr lang="x-none" sz="2000" b="1" smtClean="0">
                <a:latin typeface="Palatino Linotype" pitchFamily="18" charset="0"/>
              </a:rPr>
              <a:t> </a:t>
            </a:r>
            <a:r>
              <a:rPr lang="sr-Cyrl-RS" sz="2000" b="1" dirty="0" smtClean="0">
                <a:latin typeface="Palatino Linotype" pitchFamily="18" charset="0"/>
              </a:rPr>
              <a:t>НЕОПЛАЗМЕ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289560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SUMP СИНДРОМ</a:t>
            </a:r>
            <a:endParaRPr lang="sr-Cyrl-RS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13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4800"/>
            <a:ext cx="9144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П</a:t>
            </a:r>
            <a:r>
              <a:rPr lang="ru-RU" sz="1600" dirty="0" smtClean="0">
                <a:latin typeface="Palatino Linotype" pitchFamily="18" charset="0"/>
              </a:rPr>
              <a:t>роизводња: јетра (хепатоцити) </a:t>
            </a:r>
            <a:r>
              <a:rPr lang="en-US" sz="1600" dirty="0" smtClean="0">
                <a:latin typeface="Palatino Linotype" pitchFamily="18" charset="0"/>
              </a:rPr>
              <a:t>, </a:t>
            </a:r>
            <a:r>
              <a:rPr lang="ru-RU" sz="1600" dirty="0" smtClean="0">
                <a:latin typeface="Palatino Linotype" pitchFamily="18" charset="0"/>
              </a:rPr>
              <a:t>500-1000 </a:t>
            </a:r>
            <a:r>
              <a:rPr lang="x-none" sz="1600" dirty="0" smtClean="0">
                <a:latin typeface="Palatino Linotype" pitchFamily="18" charset="0"/>
              </a:rPr>
              <a:t>ml</a:t>
            </a:r>
            <a:r>
              <a:rPr lang="ru-RU" sz="1600" dirty="0" smtClean="0">
                <a:latin typeface="Palatino Linotype" pitchFamily="18" charset="0"/>
              </a:rPr>
              <a:t> /дан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(к</a:t>
            </a:r>
            <a:r>
              <a:rPr lang="ru-RU" sz="1600" dirty="0" smtClean="0">
                <a:latin typeface="Palatino Linotype" pitchFamily="18" charset="0"/>
              </a:rPr>
              <a:t>оличина излучене жучи зависи од исхране )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Б</a:t>
            </a:r>
            <a:r>
              <a:rPr lang="ru-RU" sz="1600" dirty="0" smtClean="0">
                <a:latin typeface="Palatino Linotype" pitchFamily="18" charset="0"/>
              </a:rPr>
              <a:t>оја зависи од односа жучних боја: билирубина (црвени) и биливердина (зелени)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П</a:t>
            </a:r>
            <a:r>
              <a:rPr lang="ru-RU" sz="1600" dirty="0" smtClean="0">
                <a:latin typeface="Palatino Linotype" pitchFamily="18" charset="0"/>
              </a:rPr>
              <a:t>оремећај у лучењу или потпуни прекид секреције жучи доводи до поремећаја метаболизма масти (стеатореја) и липосолубилних витамина (А, </a:t>
            </a:r>
            <a:r>
              <a:rPr lang="en-US" sz="1600" dirty="0" smtClean="0">
                <a:latin typeface="Palatino Linotype" pitchFamily="18" charset="0"/>
              </a:rPr>
              <a:t>D</a:t>
            </a:r>
            <a:r>
              <a:rPr lang="ru-RU" sz="1600" dirty="0" smtClean="0">
                <a:latin typeface="Palatino Linotype" pitchFamily="18" charset="0"/>
              </a:rPr>
              <a:t>, Е и К) </a:t>
            </a:r>
          </a:p>
          <a:p>
            <a:pPr marL="285750" indent="-285750">
              <a:lnSpc>
                <a:spcPct val="150000"/>
              </a:lnSpc>
            </a:pPr>
            <a:r>
              <a:rPr lang="ru-RU" sz="1600" b="1" dirty="0" smtClean="0">
                <a:latin typeface="Palatino Linotype" pitchFamily="18" charset="0"/>
              </a:rPr>
              <a:t>     Жуч: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latin typeface="Palatino Linotype" pitchFamily="18" charset="0"/>
              </a:rPr>
              <a:t> секрет </a:t>
            </a:r>
            <a:r>
              <a:rPr lang="ru-RU" sz="1600" dirty="0" smtClean="0">
                <a:latin typeface="Palatino Linotype" pitchFamily="18" charset="0"/>
              </a:rPr>
              <a:t>(садржи соли жучних киселина и холестерол </a:t>
            </a:r>
            <a:r>
              <a:rPr lang="x-none" sz="1600" dirty="0" smtClean="0">
                <a:latin typeface="Palatino Linotype" pitchFamily="18" charset="0"/>
              </a:rPr>
              <a:t>к</a:t>
            </a:r>
            <a:r>
              <a:rPr lang="ru-RU" sz="1600" dirty="0" smtClean="0">
                <a:latin typeface="Palatino Linotype" pitchFamily="18" charset="0"/>
              </a:rPr>
              <a:t>оји учествују у метаболизму масти и ресорпцији липосолубилних  витамина)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 smtClean="0">
                <a:latin typeface="Palatino Linotype" pitchFamily="18" charset="0"/>
              </a:rPr>
              <a:t>емулговање масти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 smtClean="0">
                <a:latin typeface="Palatino Linotype" pitchFamily="18" charset="0"/>
              </a:rPr>
              <a:t>помаже апсорпцију сварених масти   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latin typeface="Palatino Linotype" pitchFamily="18" charset="0"/>
              </a:rPr>
              <a:t>и екскрет </a:t>
            </a:r>
            <a:r>
              <a:rPr lang="ru-RU" sz="1600" dirty="0" smtClean="0">
                <a:latin typeface="Palatino Linotype" pitchFamily="18" charset="0"/>
              </a:rPr>
              <a:t>(садржи крајње метаболичке продукте, жучне боје, вишак холестерола, метаболите стероидних хормона, тешких метала, лекова, отрова )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 smtClean="0">
                <a:latin typeface="Palatino Linotype" pitchFamily="18" charset="0"/>
              </a:rPr>
              <a:t>излучивање отпадних материја из крви</a:t>
            </a:r>
            <a:endParaRPr lang="sr-Latn-CS" sz="1600" dirty="0" smtClean="0">
              <a:latin typeface="Palatino Linotype" pitchFamily="18" charset="0"/>
            </a:endParaRPr>
          </a:p>
          <a:p>
            <a:pPr>
              <a:buClr>
                <a:srgbClr val="FF0000"/>
              </a:buClr>
            </a:pPr>
            <a:endParaRPr lang="ru-RU" sz="1600" dirty="0" smtClean="0">
              <a:latin typeface="Palatino Linotype" pitchFamily="18" charset="0"/>
            </a:endParaRPr>
          </a:p>
          <a:p>
            <a:endParaRPr lang="x-none" sz="1600" b="1" dirty="0" smtClean="0">
              <a:latin typeface="Palatino Linotype" pitchFamily="18" charset="0"/>
            </a:endParaRPr>
          </a:p>
          <a:p>
            <a:endParaRPr lang="x-none" sz="1600" b="1" dirty="0">
              <a:latin typeface="Palatino Linotype" pitchFamily="18" charset="0"/>
            </a:endParaRPr>
          </a:p>
          <a:p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Стварање и функција жучи</a:t>
            </a:r>
          </a:p>
        </p:txBody>
      </p:sp>
    </p:spTree>
    <p:extLst>
      <p:ext uri="{BB962C8B-B14F-4D97-AF65-F5344CB8AC3E}">
        <p14:creationId xmlns:p14="http://schemas.microsoft.com/office/powerpoint/2010/main" xmlns="" val="273943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918110"/>
            <a:ext cx="6607899" cy="5139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ЦИСТЕ </a:t>
            </a:r>
            <a:r>
              <a:rPr lang="x-none" sz="1600" b="1" dirty="0" smtClean="0">
                <a:latin typeface="Palatino Linotype" pitchFamily="18" charset="0"/>
              </a:rPr>
              <a:t>ХОЛЕДОХУСА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Цистична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дилатација</a:t>
            </a:r>
            <a:r>
              <a:rPr lang="x-none" sz="1600" dirty="0" smtClean="0">
                <a:latin typeface="Palatino Linotype" pitchFamily="18" charset="0"/>
              </a:rPr>
              <a:t> екстра и </a:t>
            </a:r>
            <a:r>
              <a:rPr lang="x-none" sz="1600" dirty="0" err="1" smtClean="0">
                <a:latin typeface="Palatino Linotype" pitchFamily="18" charset="0"/>
              </a:rPr>
              <a:t>интрахепатичних</a:t>
            </a:r>
            <a:r>
              <a:rPr lang="x-none" sz="1600" dirty="0" smtClean="0">
                <a:latin typeface="Palatino Linotype" pitchFamily="18" charset="0"/>
              </a:rPr>
              <a:t> жучних путева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Чешће код жена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 fontAlgn="t"/>
            <a:r>
              <a:rPr lang="x-none" sz="1600" b="1" dirty="0" smtClean="0">
                <a:latin typeface="Palatino Linotype" pitchFamily="18" charset="0"/>
              </a:rPr>
              <a:t>КЛАСИФИКАЦИЈА (по </a:t>
            </a:r>
            <a:r>
              <a:rPr lang="x-none" sz="1600" b="1" dirty="0" err="1" smtClean="0">
                <a:latin typeface="Palatino Linotype" pitchFamily="18" charset="0"/>
              </a:rPr>
              <a:t>Todani</a:t>
            </a:r>
            <a:r>
              <a:rPr lang="x-none" sz="1600" b="1" smtClean="0">
                <a:latin typeface="Palatino Linotype" pitchFamily="18" charset="0"/>
              </a:rPr>
              <a:t>): </a:t>
            </a:r>
            <a:endParaRPr lang="sr-Cyrl-RS" sz="1600" b="1" dirty="0" smtClean="0">
              <a:latin typeface="Palatino Linotype" pitchFamily="18" charset="0"/>
            </a:endParaRPr>
          </a:p>
          <a:p>
            <a:pPr fontAlgn="t"/>
            <a:r>
              <a:rPr lang="x-none" sz="1600" b="1" smtClean="0">
                <a:latin typeface="Palatino Linotype" pitchFamily="18" charset="0"/>
              </a:rPr>
              <a:t>Тип I (80-95% болесника)</a:t>
            </a:r>
            <a:endParaRPr lang="sr-Cyrl-RS" sz="1600" b="1" dirty="0" smtClean="0">
              <a:latin typeface="Palatino Linotype" pitchFamily="18" charset="0"/>
            </a:endParaRPr>
          </a:p>
          <a:p>
            <a:pPr fontAlgn="t"/>
            <a:r>
              <a:rPr lang="x-none" sz="1600" smtClean="0">
                <a:latin typeface="Palatino Linotype" pitchFamily="18" charset="0"/>
              </a:rPr>
              <a:t>Сегментна или дифузна фузиформна дилатација холедохуса</a:t>
            </a:r>
          </a:p>
          <a:p>
            <a:pPr fontAlgn="t"/>
            <a:r>
              <a:rPr lang="x-none" sz="1600" b="1" smtClean="0">
                <a:latin typeface="Palatino Linotype" pitchFamily="18" charset="0"/>
              </a:rPr>
              <a:t>Тип II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Прави дивертикулум холедохуса</a:t>
            </a:r>
          </a:p>
          <a:p>
            <a:pPr fontAlgn="t"/>
            <a:r>
              <a:rPr lang="x-none" sz="1600" b="1" smtClean="0">
                <a:latin typeface="Palatino Linotype" pitchFamily="18" charset="0"/>
              </a:rPr>
              <a:t>Тип III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Choledochocele, дилатацја интрадуоденаног дела холедохуса</a:t>
            </a:r>
          </a:p>
          <a:p>
            <a:pPr fontAlgn="t"/>
            <a:r>
              <a:rPr lang="x-none" sz="1600" b="1" smtClean="0">
                <a:latin typeface="Palatino Linotype" pitchFamily="18" charset="0"/>
              </a:rPr>
              <a:t>Тип IV</a:t>
            </a:r>
          </a:p>
          <a:p>
            <a:r>
              <a:rPr lang="x-none" sz="1600" smtClean="0">
                <a:latin typeface="Palatino Linotype" pitchFamily="18" charset="0"/>
              </a:rPr>
              <a:t>Тип IVа –мултипле интрахепатичне и екстрахепатичне цисте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Тип IVб-мултипле екстрахепатичне цисте</a:t>
            </a:r>
            <a:r>
              <a:rPr lang="x-none" sz="1600" b="1" smtClean="0">
                <a:latin typeface="Palatino Linotype" pitchFamily="18" charset="0"/>
              </a:rPr>
              <a:t> </a:t>
            </a:r>
            <a:endParaRPr lang="sr-Cyrl-RS" sz="1600" b="1" dirty="0" smtClean="0">
              <a:latin typeface="Palatino Linotype" pitchFamily="18" charset="0"/>
            </a:endParaRPr>
          </a:p>
          <a:p>
            <a:pPr fontAlgn="t"/>
            <a:r>
              <a:rPr lang="x-none" sz="1600" b="1" smtClean="0">
                <a:latin typeface="Palatino Linotype" pitchFamily="18" charset="0"/>
              </a:rPr>
              <a:t>Тип V</a:t>
            </a:r>
            <a:r>
              <a:rPr lang="sr-Cyrl-RS" sz="1600" b="1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Carolijeva болест</a:t>
            </a:r>
          </a:p>
          <a:p>
            <a:endParaRPr lang="en-US" sz="1600" dirty="0" smtClean="0"/>
          </a:p>
          <a:p>
            <a:pPr fontAlgn="t"/>
            <a:endParaRPr lang="x-none" sz="1600" smtClean="0"/>
          </a:p>
          <a:p>
            <a:pPr>
              <a:lnSpc>
                <a:spcPct val="150000"/>
              </a:lnSpc>
            </a:pPr>
            <a:endParaRPr lang="x-none" sz="1600" b="1" dirty="0">
              <a:latin typeface="Palatino Linotype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КОНГЕНИТАЛНЕ АБНОРМАЛНОСТИ ЖУЧНИХ ПУТЕВА</a:t>
            </a:r>
            <a:endParaRPr lang="sr-Cyrl-RS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333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8458200" cy="5594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КЛИНИЧКА СЛИКА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Тријас</a:t>
            </a:r>
            <a:r>
              <a:rPr lang="x-none" sz="1600" dirty="0" smtClean="0">
                <a:latin typeface="Palatino Linotype" pitchFamily="18" charset="0"/>
              </a:rPr>
              <a:t>-болови у десном горњем квадранту, </a:t>
            </a:r>
            <a:r>
              <a:rPr lang="x-none" sz="1600" dirty="0" err="1" smtClean="0">
                <a:latin typeface="Palatino Linotype" pitchFamily="18" charset="0"/>
              </a:rPr>
              <a:t>иктерус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палпабилна</a:t>
            </a:r>
            <a:r>
              <a:rPr lang="x-none" sz="1600" dirty="0" smtClean="0">
                <a:latin typeface="Palatino Linotype" pitchFamily="18" charset="0"/>
              </a:rPr>
              <a:t> абдоминална резистенција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КОМПЛИКАЦИЈЕ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Унутар циста се формирају </a:t>
            </a:r>
            <a:r>
              <a:rPr lang="x-none" sz="1600" dirty="0" err="1" smtClean="0">
                <a:latin typeface="Palatino Linotype" pitchFamily="18" charset="0"/>
              </a:rPr>
              <a:t>каменци</a:t>
            </a:r>
            <a:r>
              <a:rPr lang="x-none" sz="1600" dirty="0" smtClean="0">
                <a:latin typeface="Palatino Linotype" pitchFamily="18" charset="0"/>
              </a:rPr>
              <a:t>, што уз већ присутна сужења жучних путева доводи до настанка </a:t>
            </a:r>
            <a:r>
              <a:rPr lang="x-none" sz="1600" dirty="0" err="1" smtClean="0">
                <a:latin typeface="Palatino Linotype" pitchFamily="18" charset="0"/>
              </a:rPr>
              <a:t>холангитиса</a:t>
            </a:r>
            <a:r>
              <a:rPr lang="x-none" sz="1600" dirty="0" smtClean="0">
                <a:latin typeface="Palatino Linotype" pitchFamily="18" charset="0"/>
              </a:rPr>
              <a:t> и апсцеса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Компликације: р</a:t>
            </a:r>
            <a:r>
              <a:rPr lang="x-none" sz="1600" smtClean="0">
                <a:latin typeface="Palatino Linotype" pitchFamily="18" charset="0"/>
              </a:rPr>
              <a:t>уптура цисти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узрокује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билијарни </a:t>
            </a:r>
            <a:r>
              <a:rPr lang="x-none" sz="1600" dirty="0" err="1" smtClean="0">
                <a:latin typeface="Palatino Linotype" pitchFamily="18" charset="0"/>
              </a:rPr>
              <a:t>перитонитис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ДИЈАГНОЗА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УЗВ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ЦТ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МР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ПТЦ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ЕРЦП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33800" y="3733800"/>
            <a:ext cx="48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ТЕРАПИЈА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Конзервативна терапија </a:t>
            </a:r>
            <a:r>
              <a:rPr lang="x-none" sz="1600" err="1" smtClean="0">
                <a:latin typeface="Palatino Linotype" pitchFamily="18" charset="0"/>
              </a:rPr>
              <a:t>холангитиса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(</a:t>
            </a:r>
            <a:r>
              <a:rPr lang="x-none" sz="1600" smtClean="0">
                <a:latin typeface="Palatino Linotype" pitchFamily="18" charset="0"/>
              </a:rPr>
              <a:t>незадовољавајућа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Х</a:t>
            </a:r>
            <a:r>
              <a:rPr lang="x-none" sz="1600" smtClean="0">
                <a:latin typeface="Palatino Linotype" pitchFamily="18" charset="0"/>
              </a:rPr>
              <a:t>ирургија</a:t>
            </a:r>
            <a:r>
              <a:rPr lang="sr-Cyrl-RS" sz="1600" dirty="0" smtClean="0">
                <a:latin typeface="Palatino Linotype" pitchFamily="18" charset="0"/>
              </a:rPr>
              <a:t>-метода избора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(хируршка </a:t>
            </a:r>
            <a:r>
              <a:rPr lang="x-none" sz="1600" dirty="0" err="1" smtClean="0">
                <a:latin typeface="Palatino Linotype" pitchFamily="18" charset="0"/>
              </a:rPr>
              <a:t>ексцизија</a:t>
            </a:r>
            <a:r>
              <a:rPr lang="x-none" sz="1600" dirty="0" smtClean="0">
                <a:latin typeface="Palatino Linotype" pitchFamily="18" charset="0"/>
              </a:rPr>
              <a:t> цисти, парцијална </a:t>
            </a:r>
            <a:r>
              <a:rPr lang="x-none" sz="1600" dirty="0" err="1" smtClean="0">
                <a:latin typeface="Palatino Linotype" pitchFamily="18" charset="0"/>
              </a:rPr>
              <a:t>ресекција</a:t>
            </a:r>
            <a:r>
              <a:rPr lang="x-none" sz="1600" dirty="0" smtClean="0">
                <a:latin typeface="Palatino Linotype" pitchFamily="18" charset="0"/>
              </a:rPr>
              <a:t> цисти, </a:t>
            </a:r>
            <a:r>
              <a:rPr lang="x-none" sz="1600" dirty="0" err="1" smtClean="0">
                <a:latin typeface="Palatino Linotype" pitchFamily="18" charset="0"/>
              </a:rPr>
              <a:t>лобектомија</a:t>
            </a:r>
            <a:r>
              <a:rPr lang="x-none" sz="1600" dirty="0" smtClean="0">
                <a:latin typeface="Palatino Linotype" pitchFamily="18" charset="0"/>
              </a:rPr>
              <a:t>)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КОНГЕНИТАЛНЕ АБНОРМАЛНОСТИ ЖУЧНИХ ПУТЕВА</a:t>
            </a:r>
            <a:endParaRPr lang="sr-Cyrl-RS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680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804208"/>
            <a:ext cx="807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Бактеријемиј</a:t>
            </a:r>
            <a:r>
              <a:rPr lang="sr-Cyrl-RS" sz="1600" dirty="0" smtClean="0">
                <a:latin typeface="Palatino Linotype" pitchFamily="18" charset="0"/>
              </a:rPr>
              <a:t>а, </a:t>
            </a:r>
            <a:r>
              <a:rPr lang="x-none" sz="1600" smtClean="0">
                <a:latin typeface="Palatino Linotype" pitchFamily="18" charset="0"/>
              </a:rPr>
              <a:t>холангит</a:t>
            </a:r>
            <a:r>
              <a:rPr lang="sr-Cyrl-RS" sz="1600" dirty="0" smtClean="0">
                <a:latin typeface="Palatino Linotype" pitchFamily="18" charset="0"/>
              </a:rPr>
              <a:t>ис, </a:t>
            </a:r>
            <a:r>
              <a:rPr lang="x-none" sz="1600" smtClean="0">
                <a:latin typeface="Palatino Linotype" pitchFamily="18" charset="0"/>
              </a:rPr>
              <a:t>билијарна </a:t>
            </a:r>
            <a:r>
              <a:rPr lang="x-none" sz="1600" dirty="0" smtClean="0">
                <a:latin typeface="Palatino Linotype" pitchFamily="18" charset="0"/>
              </a:rPr>
              <a:t>сепса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Често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код болесника са </a:t>
            </a:r>
            <a:r>
              <a:rPr lang="x-none" sz="1600" dirty="0" err="1" smtClean="0">
                <a:latin typeface="Palatino Linotype" pitchFamily="18" charset="0"/>
              </a:rPr>
              <a:t>валвуларном</a:t>
            </a:r>
            <a:r>
              <a:rPr lang="x-none" sz="1600" dirty="0" smtClean="0">
                <a:latin typeface="Palatino Linotype" pitchFamily="18" charset="0"/>
              </a:rPr>
              <a:t> срчаном маном и вештачким срчаним </a:t>
            </a:r>
            <a:r>
              <a:rPr lang="x-none" sz="1600" err="1" smtClean="0">
                <a:latin typeface="Palatino Linotype" pitchFamily="18" charset="0"/>
              </a:rPr>
              <a:t>валвулама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(</a:t>
            </a:r>
            <a:r>
              <a:rPr lang="x-none" sz="1600" smtClean="0">
                <a:latin typeface="Palatino Linotype" pitchFamily="18" charset="0"/>
              </a:rPr>
              <a:t>висок ризик од ендокардитиса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err="1" smtClean="0">
                <a:latin typeface="Palatino Linotype" pitchFamily="18" charset="0"/>
              </a:rPr>
              <a:t>Антибиотска</a:t>
            </a:r>
            <a:r>
              <a:rPr lang="x-none" sz="1600" smtClean="0">
                <a:latin typeface="Palatino Linotype" pitchFamily="18" charset="0"/>
              </a:rPr>
              <a:t> профилакса</a:t>
            </a:r>
            <a:r>
              <a:rPr lang="sr-Cyrl-RS" sz="1600" dirty="0" smtClean="0">
                <a:latin typeface="Palatino Linotype" pitchFamily="18" charset="0"/>
              </a:rPr>
              <a:t>: (</a:t>
            </a:r>
            <a:r>
              <a:rPr lang="x-none" sz="1600" smtClean="0">
                <a:latin typeface="Palatino Linotype" pitchFamily="18" charset="0"/>
              </a:rPr>
              <a:t>цефотаксим </a:t>
            </a:r>
            <a:r>
              <a:rPr lang="x-none" sz="1600" dirty="0" smtClean="0">
                <a:latin typeface="Palatino Linotype" pitchFamily="18" charset="0"/>
              </a:rPr>
              <a:t>2 грама </a:t>
            </a:r>
            <a:r>
              <a:rPr lang="x-none" sz="1600" dirty="0" err="1" smtClean="0">
                <a:latin typeface="Palatino Linotype" pitchFamily="18" charset="0"/>
              </a:rPr>
              <a:t>интравенски</a:t>
            </a:r>
            <a:r>
              <a:rPr lang="x-none" sz="1600" dirty="0" smtClean="0">
                <a:latin typeface="Palatino Linotype" pitchFamily="18" charset="0"/>
              </a:rPr>
              <a:t> 15 минута пре процедуре или </a:t>
            </a:r>
            <a:r>
              <a:rPr lang="x-none" sz="1600" dirty="0" err="1" smtClean="0">
                <a:latin typeface="Palatino Linotype" pitchFamily="18" charset="0"/>
              </a:rPr>
              <a:t>ципрофлоксацин</a:t>
            </a:r>
            <a:r>
              <a:rPr lang="x-none" sz="1600" dirty="0" smtClean="0">
                <a:latin typeface="Palatino Linotype" pitchFamily="18" charset="0"/>
              </a:rPr>
              <a:t> 500 </a:t>
            </a:r>
            <a:r>
              <a:rPr lang="x-none" sz="1600" err="1" smtClean="0">
                <a:latin typeface="Palatino Linotype" pitchFamily="18" charset="0"/>
              </a:rPr>
              <a:t>mg</a:t>
            </a:r>
            <a:r>
              <a:rPr lang="x-none" sz="1600" smtClean="0">
                <a:latin typeface="Palatino Linotype" pitchFamily="18" charset="0"/>
              </a:rPr>
              <a:t> интравенски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ХОЛАНГИТИС </a:t>
            </a:r>
            <a:r>
              <a:rPr lang="sr-Cyrl-RS" sz="2000" b="1" dirty="0" smtClean="0">
                <a:latin typeface="Palatino Linotype" pitchFamily="18" charset="0"/>
              </a:rPr>
              <a:t>И </a:t>
            </a:r>
            <a:r>
              <a:rPr lang="x-none" sz="2000" b="1" smtClean="0">
                <a:latin typeface="Palatino Linotype" pitchFamily="18" charset="0"/>
              </a:rPr>
              <a:t>ЕРЦП</a:t>
            </a:r>
            <a:endParaRPr lang="sr-Cyrl-RS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354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06653"/>
            <a:ext cx="8686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Понављани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напади </a:t>
            </a:r>
            <a:r>
              <a:rPr lang="x-none" sz="1600" dirty="0" err="1" smtClean="0">
                <a:latin typeface="Palatino Linotype" pitchFamily="18" charset="0"/>
              </a:rPr>
              <a:t>супуративног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холангитиса</a:t>
            </a:r>
            <a:r>
              <a:rPr lang="x-none" sz="1600" dirty="0" smtClean="0">
                <a:latin typeface="Palatino Linotype" pitchFamily="18" charset="0"/>
              </a:rPr>
              <a:t> код болесника са </a:t>
            </a:r>
            <a:r>
              <a:rPr lang="x-none" sz="1600" dirty="0" err="1" smtClean="0">
                <a:latin typeface="Palatino Linotype" pitchFamily="18" charset="0"/>
              </a:rPr>
              <a:t>дилатираним</a:t>
            </a:r>
            <a:r>
              <a:rPr lang="x-none" sz="1600" dirty="0" smtClean="0">
                <a:latin typeface="Palatino Linotype" pitchFamily="18" charset="0"/>
              </a:rPr>
              <a:t> жучним </a:t>
            </a:r>
            <a:r>
              <a:rPr lang="x-none" sz="1600" smtClean="0">
                <a:latin typeface="Palatino Linotype" pitchFamily="18" charset="0"/>
              </a:rPr>
              <a:t>путевима </a:t>
            </a:r>
            <a:r>
              <a:rPr lang="sr-Cyrl-RS" sz="1600" dirty="0" smtClean="0">
                <a:latin typeface="Palatino Linotype" pitchFamily="18" charset="0"/>
              </a:rPr>
              <a:t>(</a:t>
            </a:r>
            <a:r>
              <a:rPr lang="x-none" sz="1600" smtClean="0">
                <a:latin typeface="Palatino Linotype" pitchFamily="18" charset="0"/>
              </a:rPr>
              <a:t>који </a:t>
            </a:r>
            <a:r>
              <a:rPr lang="x-none" sz="1600" dirty="0" smtClean="0">
                <a:latin typeface="Palatino Linotype" pitchFamily="18" charset="0"/>
              </a:rPr>
              <a:t>садрже </a:t>
            </a:r>
            <a:r>
              <a:rPr lang="x-none" sz="1600" dirty="0" err="1" smtClean="0">
                <a:latin typeface="Palatino Linotype" pitchFamily="18" charset="0"/>
              </a:rPr>
              <a:t>мултипле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пигментне </a:t>
            </a:r>
            <a:r>
              <a:rPr lang="x-none" sz="1600" smtClean="0">
                <a:latin typeface="Palatino Linotype" pitchFamily="18" charset="0"/>
              </a:rPr>
              <a:t>каменце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и са </a:t>
            </a:r>
            <a:r>
              <a:rPr lang="x-none" sz="1600" dirty="0" err="1" smtClean="0">
                <a:latin typeface="Palatino Linotype" pitchFamily="18" charset="0"/>
              </a:rPr>
              <a:t>мултиплим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билијарним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стриктурама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Ендемска појава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у југоисточној Азији</a:t>
            </a: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Патологија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Дилатација е</a:t>
            </a:r>
            <a:r>
              <a:rPr lang="x-none" sz="1600" smtClean="0">
                <a:latin typeface="Palatino Linotype" pitchFamily="18" charset="0"/>
              </a:rPr>
              <a:t>кстрахепатични</a:t>
            </a:r>
            <a:r>
              <a:rPr lang="sr-Cyrl-RS" sz="1600" dirty="0" smtClean="0">
                <a:latin typeface="Palatino Linotype" pitchFamily="18" charset="0"/>
              </a:rPr>
              <a:t>х</a:t>
            </a:r>
            <a:r>
              <a:rPr lang="x-none" sz="1600" smtClean="0">
                <a:latin typeface="Palatino Linotype" pitchFamily="18" charset="0"/>
              </a:rPr>
              <a:t> жучни</a:t>
            </a:r>
            <a:r>
              <a:rPr lang="sr-Cyrl-RS" sz="1600" dirty="0" smtClean="0">
                <a:latin typeface="Palatino Linotype" pitchFamily="18" charset="0"/>
              </a:rPr>
              <a:t>х</a:t>
            </a:r>
            <a:r>
              <a:rPr lang="x-none" sz="1600" smtClean="0">
                <a:latin typeface="Palatino Linotype" pitchFamily="18" charset="0"/>
              </a:rPr>
              <a:t> и већи</a:t>
            </a:r>
            <a:r>
              <a:rPr lang="sr-Cyrl-RS" sz="1600" dirty="0" smtClean="0">
                <a:latin typeface="Palatino Linotype" pitchFamily="18" charset="0"/>
              </a:rPr>
              <a:t>х</a:t>
            </a:r>
            <a:r>
              <a:rPr lang="x-none" sz="1600" smtClean="0">
                <a:latin typeface="Palatino Linotype" pitchFamily="18" charset="0"/>
              </a:rPr>
              <a:t> интрахепатични</a:t>
            </a:r>
            <a:r>
              <a:rPr lang="sr-Cyrl-RS" sz="1600" dirty="0" smtClean="0">
                <a:latin typeface="Palatino Linotype" pitchFamily="18" charset="0"/>
              </a:rPr>
              <a:t>х</a:t>
            </a:r>
            <a:r>
              <a:rPr lang="x-none" sz="1600" smtClean="0">
                <a:latin typeface="Palatino Linotype" pitchFamily="18" charset="0"/>
              </a:rPr>
              <a:t> жучни</a:t>
            </a:r>
            <a:r>
              <a:rPr lang="sr-Cyrl-RS" sz="1600" dirty="0" smtClean="0">
                <a:latin typeface="Palatino Linotype" pitchFamily="18" charset="0"/>
              </a:rPr>
              <a:t>х</a:t>
            </a:r>
            <a:r>
              <a:rPr lang="x-none" sz="1600" smtClean="0">
                <a:latin typeface="Palatino Linotype" pitchFamily="18" charset="0"/>
              </a:rPr>
              <a:t> путев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пигментним каменцима</a:t>
            </a:r>
            <a:r>
              <a:rPr lang="sr-Cyrl-RS" sz="1600" dirty="0" smtClean="0">
                <a:latin typeface="Palatino Linotype" pitchFamily="18" charset="0"/>
              </a:rPr>
              <a:t>, муљем, десквамисаним епителним ћелијама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Увећана и </a:t>
            </a:r>
            <a:r>
              <a:rPr lang="x-none" sz="1600" dirty="0" err="1" smtClean="0">
                <a:latin typeface="Palatino Linotype" pitchFamily="18" charset="0"/>
              </a:rPr>
              <a:t>ожиљно</a:t>
            </a:r>
            <a:r>
              <a:rPr lang="x-none" sz="1600" dirty="0" smtClean="0">
                <a:latin typeface="Palatino Linotype" pitchFamily="18" charset="0"/>
              </a:rPr>
              <a:t> измењена јетра (</a:t>
            </a:r>
            <a:r>
              <a:rPr lang="x-none" sz="1600" smtClean="0">
                <a:latin typeface="Palatino Linotype" pitchFamily="18" charset="0"/>
              </a:rPr>
              <a:t>апсцеси)</a:t>
            </a:r>
            <a:r>
              <a:rPr lang="sr-Cyrl-RS" sz="1600" dirty="0" smtClean="0">
                <a:latin typeface="Palatino Linotype" pitchFamily="18" charset="0"/>
              </a:rPr>
              <a:t>. Билијарна цироза је ретка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Етиологија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Пиогена</a:t>
            </a:r>
            <a:r>
              <a:rPr lang="x-none" sz="1600" dirty="0" smtClean="0">
                <a:latin typeface="Palatino Linotype" pitchFamily="18" charset="0"/>
              </a:rPr>
              <a:t> инфекција </a:t>
            </a:r>
            <a:r>
              <a:rPr lang="x-none" sz="1600" dirty="0" err="1" smtClean="0">
                <a:latin typeface="Palatino Linotype" pitchFamily="18" charset="0"/>
              </a:rPr>
              <a:t>билијарног</a:t>
            </a:r>
            <a:r>
              <a:rPr lang="x-none" sz="1600" dirty="0" smtClean="0">
                <a:latin typeface="Palatino Linotype" pitchFamily="18" charset="0"/>
              </a:rPr>
              <a:t> стабла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У култури жучи: E. Coli, </a:t>
            </a:r>
            <a:r>
              <a:rPr lang="x-none" sz="1600" dirty="0" err="1" smtClean="0">
                <a:latin typeface="Palatino Linotype" pitchFamily="18" charset="0"/>
              </a:rPr>
              <a:t>Klebsiella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Pseudomonas</a:t>
            </a:r>
            <a:r>
              <a:rPr lang="x-none" sz="1600" dirty="0" smtClean="0">
                <a:latin typeface="Palatino Linotype" pitchFamily="18" charset="0"/>
              </a:rPr>
              <a:t>, Proteus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Портална </a:t>
            </a:r>
            <a:r>
              <a:rPr lang="x-none" sz="1600" dirty="0" err="1" smtClean="0">
                <a:latin typeface="Palatino Linotype" pitchFamily="18" charset="0"/>
              </a:rPr>
              <a:t>бактеријемија</a:t>
            </a:r>
            <a:r>
              <a:rPr lang="x-none" sz="1600" dirty="0" smtClean="0">
                <a:latin typeface="Palatino Linotype" pitchFamily="18" charset="0"/>
              </a:rPr>
              <a:t> доводи до уласка бактерија у </a:t>
            </a:r>
            <a:r>
              <a:rPr lang="x-none" sz="1600" dirty="0" err="1" smtClean="0">
                <a:latin typeface="Palatino Linotype" pitchFamily="18" charset="0"/>
              </a:rPr>
              <a:t>билијарни</a:t>
            </a:r>
            <a:r>
              <a:rPr lang="x-none" sz="1600" dirty="0" smtClean="0">
                <a:latin typeface="Palatino Linotype" pitchFamily="18" charset="0"/>
              </a:rPr>
              <a:t> тракт уз застој жучи и оштећење </a:t>
            </a:r>
            <a:r>
              <a:rPr lang="x-none" sz="1600" dirty="0" err="1" smtClean="0">
                <a:latin typeface="Palatino Linotype" pitchFamily="18" charset="0"/>
              </a:rPr>
              <a:t>дукталног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епитела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РЕКУРЕНТНИ ПИОГЕНИ ХОЛАНГИТИС</a:t>
            </a:r>
            <a:endParaRPr lang="sr-Cyrl-RS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601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00" y="609600"/>
            <a:ext cx="8915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Теорије</a:t>
            </a:r>
            <a:r>
              <a:rPr lang="x-none" sz="1600" b="1" smtClean="0">
                <a:latin typeface="Palatino Linotype" pitchFamily="18" charset="0"/>
              </a:rPr>
              <a:t> </a:t>
            </a:r>
            <a:r>
              <a:rPr lang="x-none" sz="1600" b="1" dirty="0" smtClean="0">
                <a:latin typeface="Palatino Linotype" pitchFamily="18" charset="0"/>
              </a:rPr>
              <a:t>настанка: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 err="1" smtClean="0">
                <a:latin typeface="Palatino Linotype" pitchFamily="18" charset="0"/>
              </a:rPr>
              <a:t>Паразитарна</a:t>
            </a:r>
            <a:r>
              <a:rPr lang="x-none" sz="1600" dirty="0" smtClean="0">
                <a:latin typeface="Palatino Linotype" pitchFamily="18" charset="0"/>
              </a:rPr>
              <a:t> теорија-</a:t>
            </a:r>
            <a:r>
              <a:rPr lang="x-none" sz="1600" dirty="0" err="1" smtClean="0">
                <a:latin typeface="Palatino Linotype" pitchFamily="18" charset="0"/>
              </a:rPr>
              <a:t>паразитарна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инфестација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билијарног</a:t>
            </a:r>
            <a:r>
              <a:rPr lang="x-none" sz="1600" dirty="0" smtClean="0">
                <a:latin typeface="Palatino Linotype" pitchFamily="18" charset="0"/>
              </a:rPr>
              <a:t> стабла метиљима (</a:t>
            </a:r>
            <a:r>
              <a:rPr lang="x-none" sz="1600" dirty="0" err="1" smtClean="0">
                <a:latin typeface="Palatino Linotype" pitchFamily="18" charset="0"/>
              </a:rPr>
              <a:t>Clonorchis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sinensia</a:t>
            </a:r>
            <a:r>
              <a:rPr lang="x-none" sz="1600" dirty="0" smtClean="0">
                <a:latin typeface="Palatino Linotype" pitchFamily="18" charset="0"/>
              </a:rPr>
              <a:t>) или црвима (</a:t>
            </a:r>
            <a:r>
              <a:rPr lang="x-none" sz="1600" dirty="0" err="1" smtClean="0">
                <a:latin typeface="Palatino Linotype" pitchFamily="18" charset="0"/>
              </a:rPr>
              <a:t>Ascaris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lumbricoides</a:t>
            </a:r>
            <a:r>
              <a:rPr lang="x-none" sz="1600" dirty="0" smtClean="0">
                <a:latin typeface="Palatino Linotype" pitchFamily="18" charset="0"/>
              </a:rPr>
              <a:t>) изазива иницијално оштећење </a:t>
            </a:r>
            <a:r>
              <a:rPr lang="x-none" sz="1600" dirty="0" err="1" smtClean="0">
                <a:latin typeface="Palatino Linotype" pitchFamily="18" charset="0"/>
              </a:rPr>
              <a:t>епитела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dirty="0" err="1" smtClean="0">
                <a:latin typeface="Palatino Linotype" pitchFamily="18" charset="0"/>
              </a:rPr>
              <a:t>билијарну</a:t>
            </a:r>
            <a:r>
              <a:rPr lang="x-none" sz="1600" dirty="0" smtClean="0">
                <a:latin typeface="Palatino Linotype" pitchFamily="18" charset="0"/>
              </a:rPr>
              <a:t> опструкцију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err="1" smtClean="0">
                <a:latin typeface="Palatino Linotype" pitchFamily="18" charset="0"/>
              </a:rPr>
              <a:t>Малнутрицијска</a:t>
            </a:r>
            <a:r>
              <a:rPr lang="x-none" sz="1600" smtClean="0">
                <a:latin typeface="Palatino Linotype" pitchFamily="18" charset="0"/>
              </a:rPr>
              <a:t> теорија-недостат</a:t>
            </a:r>
            <a:r>
              <a:rPr lang="sr-Cyrl-RS" sz="1600" dirty="0" smtClean="0">
                <a:latin typeface="Palatino Linotype" pitchFamily="18" charset="0"/>
              </a:rPr>
              <a:t>ак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протеина </a:t>
            </a:r>
            <a:r>
              <a:rPr lang="x-none" sz="1600" smtClean="0">
                <a:latin typeface="Palatino Linotype" pitchFamily="18" charset="0"/>
              </a:rPr>
              <a:t>у исхрани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резултира </a:t>
            </a:r>
            <a:r>
              <a:rPr lang="x-none" sz="1600" dirty="0" smtClean="0">
                <a:latin typeface="Palatino Linotype" pitchFamily="18" charset="0"/>
              </a:rPr>
              <a:t>дефицитом жучног </a:t>
            </a:r>
            <a:r>
              <a:rPr lang="x-none" sz="1600" dirty="0" err="1" smtClean="0">
                <a:latin typeface="Palatino Linotype" pitchFamily="18" charset="0"/>
              </a:rPr>
              <a:t>глукуролактона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инхибитора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ензима бета-глукуронидазе</a:t>
            </a:r>
            <a:r>
              <a:rPr lang="sr-Cyrl-RS" sz="1600" dirty="0" smtClean="0">
                <a:latin typeface="Palatino Linotype" pitchFamily="18" charset="0"/>
              </a:rPr>
              <a:t>. </a:t>
            </a:r>
            <a:r>
              <a:rPr lang="x-none" sz="1600" smtClean="0">
                <a:latin typeface="Palatino Linotype" pitchFamily="18" charset="0"/>
              </a:rPr>
              <a:t>Бета </a:t>
            </a:r>
            <a:r>
              <a:rPr lang="x-none" sz="1600" dirty="0" err="1" smtClean="0">
                <a:latin typeface="Palatino Linotype" pitchFamily="18" charset="0"/>
              </a:rPr>
              <a:t>глукуронидаза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декоњугује</a:t>
            </a:r>
            <a:r>
              <a:rPr lang="x-none" sz="1600" dirty="0" smtClean="0">
                <a:latin typeface="Palatino Linotype" pitchFamily="18" charset="0"/>
              </a:rPr>
              <a:t> у </a:t>
            </a:r>
            <a:r>
              <a:rPr lang="x-none" sz="1600" smtClean="0">
                <a:latin typeface="Palatino Linotype" pitchFamily="18" charset="0"/>
              </a:rPr>
              <a:t>жучи топљиве </a:t>
            </a:r>
            <a:r>
              <a:rPr lang="x-none" sz="1600" dirty="0" err="1" smtClean="0">
                <a:latin typeface="Palatino Linotype" pitchFamily="18" charset="0"/>
              </a:rPr>
              <a:t>билирбин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глукорониде</a:t>
            </a:r>
            <a:r>
              <a:rPr lang="x-none" sz="1600" dirty="0" smtClean="0">
                <a:latin typeface="Palatino Linotype" pitchFamily="18" charset="0"/>
              </a:rPr>
              <a:t> и доводи до </a:t>
            </a:r>
            <a:r>
              <a:rPr lang="x-none" sz="1600" dirty="0" err="1" smtClean="0">
                <a:latin typeface="Palatino Linotype" pitchFamily="18" charset="0"/>
              </a:rPr>
              <a:t>преципитације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некоњугованог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билирубина</a:t>
            </a:r>
            <a:r>
              <a:rPr lang="x-none" sz="1600" dirty="0" smtClean="0">
                <a:latin typeface="Palatino Linotype" pitchFamily="18" charset="0"/>
              </a:rPr>
              <a:t> са солима калцијума и </a:t>
            </a:r>
            <a:r>
              <a:rPr lang="x-none" sz="1600" dirty="0" err="1" smtClean="0">
                <a:latin typeface="Palatino Linotype" pitchFamily="18" charset="0"/>
              </a:rPr>
              <a:t>калцијумског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билирубината</a:t>
            </a:r>
            <a:r>
              <a:rPr lang="x-none" sz="1600" dirty="0" smtClean="0">
                <a:latin typeface="Palatino Linotype" pitchFamily="18" charset="0"/>
              </a:rPr>
              <a:t> који су главне компоненте пигментних каменаца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КЛИНИЧКА СЛИКА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Појава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холангитиса</a:t>
            </a:r>
            <a:r>
              <a:rPr lang="x-none" sz="1600" dirty="0" smtClean="0">
                <a:latin typeface="Palatino Linotype" pitchFamily="18" charset="0"/>
              </a:rPr>
              <a:t> са </a:t>
            </a:r>
            <a:r>
              <a:rPr lang="x-none" sz="1600" err="1" smtClean="0">
                <a:latin typeface="Palatino Linotype" pitchFamily="18" charset="0"/>
              </a:rPr>
              <a:t>Charcotovim</a:t>
            </a:r>
            <a:r>
              <a:rPr lang="x-none" sz="1600" smtClean="0">
                <a:latin typeface="Palatino Linotype" pitchFamily="18" charset="0"/>
              </a:rPr>
              <a:t> тријасом</a:t>
            </a:r>
            <a:r>
              <a:rPr lang="sr-Cyrl-RS" sz="1600" dirty="0" smtClean="0">
                <a:latin typeface="Palatino Linotype" pitchFamily="18" charset="0"/>
              </a:rPr>
              <a:t>( бол, иктерус, температура)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више </a:t>
            </a:r>
            <a:r>
              <a:rPr lang="x-none" sz="1600" smtClean="0">
                <a:latin typeface="Palatino Linotype" pitchFamily="18" charset="0"/>
              </a:rPr>
              <a:t>пута годишње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Компликације: сепса, руптура жучних водова, фистуализација...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РЕКУРЕНТНИ ПИОГЕНИ ХОЛАНГИТИС</a:t>
            </a:r>
            <a:r>
              <a:rPr lang="sr-Cyrl-RS" sz="2000" b="1" dirty="0" smtClean="0">
                <a:latin typeface="Palatino Linotype" pitchFamily="18" charset="0"/>
              </a:rPr>
              <a:t> етиологија и кл слика</a:t>
            </a:r>
          </a:p>
        </p:txBody>
      </p:sp>
    </p:spTree>
    <p:extLst>
      <p:ext uri="{BB962C8B-B14F-4D97-AF65-F5344CB8AC3E}">
        <p14:creationId xmlns:p14="http://schemas.microsoft.com/office/powerpoint/2010/main" xmlns="" val="165128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81000"/>
            <a:ext cx="8610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Д</a:t>
            </a:r>
            <a:r>
              <a:rPr lang="sr-Cyrl-RS" sz="1600" b="1" dirty="0" smtClean="0">
                <a:latin typeface="Palatino Linotype" pitchFamily="18" charset="0"/>
              </a:rPr>
              <a:t>ијагноза: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Податак о е</a:t>
            </a:r>
            <a:r>
              <a:rPr lang="x-none" sz="1600" smtClean="0">
                <a:latin typeface="Palatino Linotype" pitchFamily="18" charset="0"/>
              </a:rPr>
              <a:t>ндемск</a:t>
            </a:r>
            <a:r>
              <a:rPr lang="sr-Cyrl-RS" sz="1600" dirty="0" smtClean="0">
                <a:latin typeface="Palatino Linotype" pitchFamily="18" charset="0"/>
              </a:rPr>
              <a:t>ој</a:t>
            </a:r>
            <a:r>
              <a:rPr lang="sr-Cyrl-RS" sz="1600" dirty="0" smtClean="0">
                <a:latin typeface="Palatino Linotype" pitchFamily="18" charset="0"/>
              </a:rPr>
              <a:t> појави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Леукоцитоза</a:t>
            </a:r>
            <a:r>
              <a:rPr lang="x-none" sz="1600" dirty="0" smtClean="0">
                <a:latin typeface="Palatino Linotype" pitchFamily="18" charset="0"/>
              </a:rPr>
              <a:t>, повећана алкална </a:t>
            </a:r>
            <a:r>
              <a:rPr lang="x-none" sz="1600" dirty="0" err="1" smtClean="0">
                <a:latin typeface="Palatino Linotype" pitchFamily="18" charset="0"/>
              </a:rPr>
              <a:t>фосфатаза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dirty="0" err="1" smtClean="0">
                <a:latin typeface="Palatino Linotype" pitchFamily="18" charset="0"/>
              </a:rPr>
              <a:t>хипербилирубинемија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УЗВ</a:t>
            </a:r>
            <a:r>
              <a:rPr lang="sr-Cyrl-RS" sz="1600" dirty="0" smtClean="0">
                <a:latin typeface="Palatino Linotype" pitchFamily="18" charset="0"/>
              </a:rPr>
              <a:t>: дилатација жучних путева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интрадуктални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err="1" smtClean="0">
                <a:latin typeface="Palatino Linotype" pitchFamily="18" charset="0"/>
              </a:rPr>
              <a:t>каменци</a:t>
            </a:r>
            <a:r>
              <a:rPr lang="x-none" sz="1600" smtClean="0">
                <a:latin typeface="Palatino Linotype" pitchFamily="18" charset="0"/>
              </a:rPr>
              <a:t>, апсцеси</a:t>
            </a:r>
            <a:r>
              <a:rPr lang="sr-Cyrl-RS" sz="1600" dirty="0" smtClean="0">
                <a:latin typeface="Palatino Linotype" pitchFamily="18" charset="0"/>
              </a:rPr>
              <a:t> јетре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ЦТ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ЕРЦП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Т</a:t>
            </a:r>
            <a:r>
              <a:rPr lang="sr-Cyrl-RS" sz="1600" b="1" dirty="0" smtClean="0">
                <a:latin typeface="Palatino Linotype" pitchFamily="18" charset="0"/>
              </a:rPr>
              <a:t>ерапија: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Антибиотици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Ендоскопска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сфинктеретомија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dirty="0" err="1" smtClean="0">
                <a:latin typeface="Palatino Linotype" pitchFamily="18" charset="0"/>
              </a:rPr>
              <a:t>билијарна</a:t>
            </a:r>
            <a:r>
              <a:rPr lang="x-none" sz="1600" dirty="0" smtClean="0">
                <a:latin typeface="Palatino Linotype" pitchFamily="18" charset="0"/>
              </a:rPr>
              <a:t> дренажа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Хирургија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РЕКУРЕНТНИ ПИОГЕНИ ХОЛАНГИТИС</a:t>
            </a:r>
            <a:r>
              <a:rPr lang="sr-Cyrl-RS" sz="2000" b="1" dirty="0" smtClean="0">
                <a:latin typeface="Palatino Linotype" pitchFamily="18" charset="0"/>
              </a:rPr>
              <a:t> дијагноза и лечење</a:t>
            </a:r>
          </a:p>
        </p:txBody>
      </p:sp>
    </p:spTree>
    <p:extLst>
      <p:ext uri="{BB962C8B-B14F-4D97-AF65-F5344CB8AC3E}">
        <p14:creationId xmlns:p14="http://schemas.microsoft.com/office/powerpoint/2010/main" xmlns="" val="156604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716340"/>
            <a:ext cx="845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Више </a:t>
            </a:r>
            <a:r>
              <a:rPr lang="x-none" sz="1600" smtClean="0">
                <a:latin typeface="Palatino Linotype" pitchFamily="18" charset="0"/>
              </a:rPr>
              <a:t>хроничних </a:t>
            </a:r>
            <a:r>
              <a:rPr lang="x-none" sz="1600" dirty="0" err="1" smtClean="0">
                <a:latin typeface="Palatino Linotype" pitchFamily="18" charset="0"/>
              </a:rPr>
              <a:t>хепатобилијарних</a:t>
            </a:r>
            <a:r>
              <a:rPr lang="x-none" sz="1600" dirty="0" smtClean="0">
                <a:latin typeface="Palatino Linotype" pitchFamily="18" charset="0"/>
              </a:rPr>
              <a:t> болести са дифузним запаљењем </a:t>
            </a:r>
            <a:r>
              <a:rPr lang="x-none" sz="1600" dirty="0" err="1" smtClean="0">
                <a:latin typeface="Palatino Linotype" pitchFamily="18" charset="0"/>
              </a:rPr>
              <a:t>билијарног</a:t>
            </a:r>
            <a:r>
              <a:rPr lang="x-none" sz="1600" dirty="0" smtClean="0">
                <a:latin typeface="Palatino Linotype" pitchFamily="18" charset="0"/>
              </a:rPr>
              <a:t> тракта који </a:t>
            </a:r>
            <a:r>
              <a:rPr lang="x-none" sz="1600" dirty="0" err="1" smtClean="0">
                <a:latin typeface="Palatino Linotype" pitchFamily="18" charset="0"/>
              </a:rPr>
              <a:t>резултура</a:t>
            </a:r>
            <a:r>
              <a:rPr lang="x-none" sz="1600" dirty="0" smtClean="0">
                <a:latin typeface="Palatino Linotype" pitchFamily="18" charset="0"/>
              </a:rPr>
              <a:t> ирегуларним </a:t>
            </a:r>
            <a:r>
              <a:rPr lang="x-none" sz="1600" dirty="0" err="1" smtClean="0">
                <a:latin typeface="Palatino Linotype" pitchFamily="18" charset="0"/>
              </a:rPr>
              <a:t>мултиплим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стриктурама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Карактеришу се п</a:t>
            </a:r>
            <a:r>
              <a:rPr lang="x-none" sz="1600" smtClean="0">
                <a:latin typeface="Palatino Linotype" pitchFamily="18" charset="0"/>
              </a:rPr>
              <a:t>рогресивн</a:t>
            </a:r>
            <a:r>
              <a:rPr lang="sr-Cyrl-RS" sz="1600" dirty="0" smtClean="0">
                <a:latin typeface="Palatino Linotype" pitchFamily="18" charset="0"/>
              </a:rPr>
              <a:t>ом</a:t>
            </a:r>
            <a:r>
              <a:rPr lang="x-none" sz="1600" smtClean="0">
                <a:latin typeface="Palatino Linotype" pitchFamily="18" charset="0"/>
              </a:rPr>
              <a:t> облитерациј</a:t>
            </a:r>
            <a:r>
              <a:rPr lang="sr-Cyrl-RS" sz="1600" dirty="0" smtClean="0">
                <a:latin typeface="Palatino Linotype" pitchFamily="18" charset="0"/>
              </a:rPr>
              <a:t>ом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жучних путева</a:t>
            </a:r>
            <a:r>
              <a:rPr lang="x-none" sz="1600" smtClean="0">
                <a:latin typeface="Palatino Linotype" pitchFamily="18" charset="0"/>
              </a:rPr>
              <a:t>, билијарн</a:t>
            </a:r>
            <a:r>
              <a:rPr lang="sr-Cyrl-RS" sz="1600" dirty="0" smtClean="0">
                <a:latin typeface="Palatino Linotype" pitchFamily="18" charset="0"/>
              </a:rPr>
              <a:t>ом</a:t>
            </a:r>
            <a:r>
              <a:rPr lang="x-none" sz="1600" smtClean="0">
                <a:latin typeface="Palatino Linotype" pitchFamily="18" charset="0"/>
              </a:rPr>
              <a:t> цироз</a:t>
            </a:r>
            <a:r>
              <a:rPr lang="sr-Cyrl-RS" sz="1600" dirty="0" smtClean="0">
                <a:latin typeface="Palatino Linotype" pitchFamily="18" charset="0"/>
              </a:rPr>
              <a:t>ом</a:t>
            </a:r>
            <a:r>
              <a:rPr lang="x-none" sz="1600" smtClean="0">
                <a:latin typeface="Palatino Linotype" pitchFamily="18" charset="0"/>
              </a:rPr>
              <a:t>, инсуфицијенциј</a:t>
            </a:r>
            <a:r>
              <a:rPr lang="sr-Cyrl-RS" sz="1600" dirty="0" smtClean="0">
                <a:latin typeface="Palatino Linotype" pitchFamily="18" charset="0"/>
              </a:rPr>
              <a:t>ом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јетре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СКЛЕРОЗИРАЈУЋИ ХОЛАНГИТИС</a:t>
            </a:r>
            <a:endParaRPr lang="sr-Cyrl-RS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374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562600"/>
          </a:xfrm>
        </p:spPr>
        <p:txBody>
          <a:bodyPr>
            <a:normAutofit fontScale="47500" lnSpcReduction="20000"/>
          </a:bodyPr>
          <a:lstStyle/>
          <a:p>
            <a:pPr fontAlgn="t">
              <a:buNone/>
            </a:pPr>
            <a:r>
              <a:rPr lang="x-none" sz="3400" b="1" smtClean="0">
                <a:solidFill>
                  <a:srgbClr val="FF0000"/>
                </a:solidFill>
                <a:latin typeface="Palatino Linotype" pitchFamily="18" charset="0"/>
              </a:rPr>
              <a:t>Примарни склерозирајући холангитис</a:t>
            </a:r>
          </a:p>
          <a:p>
            <a:pPr fontAlgn="t"/>
            <a:r>
              <a:rPr lang="x-none" smtClean="0">
                <a:latin typeface="Palatino Linotype" pitchFamily="18" charset="0"/>
              </a:rPr>
              <a:t>Изолована болест</a:t>
            </a:r>
            <a:endParaRPr lang="en-US" dirty="0" smtClean="0">
              <a:latin typeface="Palatino Linotype" pitchFamily="18" charset="0"/>
            </a:endParaRPr>
          </a:p>
          <a:p>
            <a:pPr fontAlgn="t"/>
            <a:r>
              <a:rPr lang="x-none" smtClean="0">
                <a:latin typeface="Palatino Linotype" pitchFamily="18" charset="0"/>
              </a:rPr>
              <a:t>Удружен са IBD</a:t>
            </a:r>
            <a:r>
              <a:rPr lang="sr-Latn-RS" dirty="0" smtClean="0">
                <a:latin typeface="Palatino Linotype" pitchFamily="18" charset="0"/>
              </a:rPr>
              <a:t> (</a:t>
            </a:r>
            <a:r>
              <a:rPr lang="sr-Cyrl-RS" dirty="0" smtClean="0">
                <a:latin typeface="Palatino Linotype" pitchFamily="18" charset="0"/>
              </a:rPr>
              <a:t>улцерозни колитис)</a:t>
            </a:r>
            <a:endParaRPr lang="en-US" dirty="0" smtClean="0">
              <a:latin typeface="Palatino Linotype" pitchFamily="18" charset="0"/>
            </a:endParaRPr>
          </a:p>
          <a:p>
            <a:pPr fontAlgn="t"/>
            <a:r>
              <a:rPr lang="x-none" smtClean="0">
                <a:latin typeface="Palatino Linotype" pitchFamily="18" charset="0"/>
              </a:rPr>
              <a:t>Удружен са системском идиопатском фиброзом</a:t>
            </a:r>
          </a:p>
          <a:p>
            <a:pPr fontAlgn="t"/>
            <a:r>
              <a:rPr lang="x-none" smtClean="0">
                <a:latin typeface="Palatino Linotype" pitchFamily="18" charset="0"/>
              </a:rPr>
              <a:t>Удружен са аутоимунским болестима</a:t>
            </a:r>
            <a:r>
              <a:rPr lang="sr-Cyrl-RS" dirty="0" smtClean="0">
                <a:latin typeface="Palatino Linotype" pitchFamily="18" charset="0"/>
              </a:rPr>
              <a:t> (</a:t>
            </a:r>
            <a:r>
              <a:rPr lang="sr-Latn-RS" dirty="0" smtClean="0">
                <a:latin typeface="Palatino Linotype" pitchFamily="18" charset="0"/>
              </a:rPr>
              <a:t>SLE, PSS, DM typ I, AIHA, Sjogren sy, RA..)</a:t>
            </a:r>
          </a:p>
          <a:p>
            <a:pPr fontAlgn="t">
              <a:buNone/>
            </a:pPr>
            <a:endParaRPr lang="x-none" smtClean="0">
              <a:latin typeface="Palatino Linotype" pitchFamily="18" charset="0"/>
            </a:endParaRPr>
          </a:p>
          <a:p>
            <a:pPr fontAlgn="t">
              <a:buNone/>
            </a:pPr>
            <a:r>
              <a:rPr lang="x-none" sz="3400" b="1" smtClean="0">
                <a:latin typeface="Palatino Linotype" pitchFamily="18" charset="0"/>
              </a:rPr>
              <a:t>Алоимуни тип</a:t>
            </a:r>
          </a:p>
          <a:p>
            <a:pPr fontAlgn="t"/>
            <a:r>
              <a:rPr lang="x-none" smtClean="0">
                <a:latin typeface="Palatino Linotype" pitchFamily="18" charset="0"/>
              </a:rPr>
              <a:t>Одбацивање трансплатиране јетре</a:t>
            </a:r>
            <a:endParaRPr lang="sr-Cyrl-RS" dirty="0" smtClean="0">
              <a:latin typeface="Palatino Linotype" pitchFamily="18" charset="0"/>
            </a:endParaRPr>
          </a:p>
          <a:p>
            <a:pPr fontAlgn="t"/>
            <a:endParaRPr lang="x-none" smtClean="0">
              <a:latin typeface="Palatino Linotype" pitchFamily="18" charset="0"/>
            </a:endParaRPr>
          </a:p>
          <a:p>
            <a:pPr fontAlgn="t">
              <a:buNone/>
            </a:pPr>
            <a:r>
              <a:rPr lang="x-none" sz="3400" b="1" smtClean="0">
                <a:latin typeface="Palatino Linotype" pitchFamily="18" charset="0"/>
              </a:rPr>
              <a:t>Инфилтративне болести</a:t>
            </a:r>
          </a:p>
          <a:p>
            <a:pPr fontAlgn="t"/>
            <a:r>
              <a:rPr lang="x-none" smtClean="0">
                <a:latin typeface="Palatino Linotype" pitchFamily="18" charset="0"/>
              </a:rPr>
              <a:t>Саркоидоза, системска мастоцитоза, хипереозинофилни синдром, хистиоцитоза</a:t>
            </a:r>
            <a:endParaRPr lang="sr-Cyrl-RS" dirty="0" smtClean="0">
              <a:latin typeface="Palatino Linotype" pitchFamily="18" charset="0"/>
            </a:endParaRPr>
          </a:p>
          <a:p>
            <a:pPr fontAlgn="t"/>
            <a:endParaRPr lang="x-none" smtClean="0">
              <a:latin typeface="Palatino Linotype" pitchFamily="18" charset="0"/>
            </a:endParaRPr>
          </a:p>
          <a:p>
            <a:pPr fontAlgn="t">
              <a:buNone/>
            </a:pPr>
            <a:r>
              <a:rPr lang="x-none" sz="3400" b="1" smtClean="0">
                <a:latin typeface="Palatino Linotype" pitchFamily="18" charset="0"/>
              </a:rPr>
              <a:t>Имунодефицијенција</a:t>
            </a:r>
          </a:p>
          <a:p>
            <a:pPr fontAlgn="t"/>
            <a:r>
              <a:rPr lang="x-none" smtClean="0">
                <a:latin typeface="Palatino Linotype" pitchFamily="18" charset="0"/>
              </a:rPr>
              <a:t>Конгенитална</a:t>
            </a:r>
          </a:p>
          <a:p>
            <a:pPr fontAlgn="t"/>
            <a:r>
              <a:rPr lang="x-none" smtClean="0">
                <a:latin typeface="Palatino Linotype" pitchFamily="18" charset="0"/>
              </a:rPr>
              <a:t>Стечена</a:t>
            </a:r>
            <a:endParaRPr lang="sr-Cyrl-RS" dirty="0" smtClean="0">
              <a:latin typeface="Palatino Linotype" pitchFamily="18" charset="0"/>
            </a:endParaRPr>
          </a:p>
          <a:p>
            <a:pPr fontAlgn="t"/>
            <a:endParaRPr lang="en-US" dirty="0" smtClean="0">
              <a:latin typeface="Palatino Linotype" pitchFamily="18" charset="0"/>
            </a:endParaRPr>
          </a:p>
          <a:p>
            <a:pPr fontAlgn="t">
              <a:buNone/>
            </a:pPr>
            <a:r>
              <a:rPr lang="x-none" sz="3400" b="1" smtClean="0">
                <a:latin typeface="Palatino Linotype" pitchFamily="18" charset="0"/>
              </a:rPr>
              <a:t>Секундарни склерозирајући холангитис</a:t>
            </a:r>
          </a:p>
          <a:p>
            <a:pPr fontAlgn="base"/>
            <a:r>
              <a:rPr lang="x-none" smtClean="0">
                <a:latin typeface="Palatino Linotype" pitchFamily="18" charset="0"/>
              </a:rPr>
              <a:t>Опструктивни холангитис: холедохолитијаза, стриктуре</a:t>
            </a:r>
          </a:p>
          <a:p>
            <a:pPr fontAlgn="t"/>
            <a:r>
              <a:rPr lang="x-none" smtClean="0">
                <a:latin typeface="Palatino Linotype" pitchFamily="18" charset="0"/>
              </a:rPr>
              <a:t>Гљивичне инфекције, конгениталне болести (Carolijeva болест)</a:t>
            </a:r>
            <a:endParaRPr lang="en-US" dirty="0" smtClean="0">
              <a:latin typeface="Palatino Linotype" pitchFamily="18" charset="0"/>
            </a:endParaRPr>
          </a:p>
          <a:p>
            <a:pPr fontAlgn="t"/>
            <a:r>
              <a:rPr lang="x-none" smtClean="0">
                <a:latin typeface="Palatino Linotype" pitchFamily="18" charset="0"/>
              </a:rPr>
              <a:t>Токсични</a:t>
            </a:r>
            <a:endParaRPr lang="en-US" dirty="0" smtClean="0">
              <a:latin typeface="Palatino Linotype" pitchFamily="18" charset="0"/>
            </a:endParaRPr>
          </a:p>
          <a:p>
            <a:pPr fontAlgn="base"/>
            <a:r>
              <a:rPr lang="x-none" smtClean="0">
                <a:latin typeface="Palatino Linotype" pitchFamily="18" charset="0"/>
              </a:rPr>
              <a:t>Исхемијски: васкуларна траума, токсични васкулитис</a:t>
            </a:r>
          </a:p>
          <a:p>
            <a:pPr fontAlgn="t"/>
            <a:r>
              <a:rPr lang="x-none" smtClean="0">
                <a:latin typeface="Palatino Linotype" pitchFamily="18" charset="0"/>
              </a:rPr>
              <a:t>Неоплазма: HCC, CCC, метастазе, лимфоми</a:t>
            </a:r>
          </a:p>
          <a:p>
            <a:pPr fontAlgn="t"/>
            <a:endParaRPr lang="x-none" smtClean="0"/>
          </a:p>
          <a:p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44562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СКЛЕРОЗИРАЈУЋИ ХОЛАНГИТИС</a:t>
            </a:r>
            <a:r>
              <a:rPr lang="sr-Cyrl-RS" sz="2000" b="1" dirty="0" smtClean="0">
                <a:latin typeface="Palatino Linotype" pitchFamily="18" charset="0"/>
              </a:rPr>
              <a:t>- Класификација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o.quizlet.com/VfegnPaKelQHID7SgXMFGA_m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250"/>
          <a:stretch>
            <a:fillRect/>
          </a:stretch>
        </p:blipFill>
        <p:spPr bwMode="auto">
          <a:xfrm>
            <a:off x="793431" y="4343400"/>
            <a:ext cx="2940369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http://rsna.org/uploadedImages/RSNA/Content/News/2014/05May/RG%202014%20May-June_Katab_fmt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267200"/>
            <a:ext cx="3428999" cy="236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://openi.nlm.nih.gov/imgs/512/365/2880347/2880347_ijgm-3-143f4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1" y="838200"/>
            <a:ext cx="3428999" cy="25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ounded Rectangle 5"/>
          <p:cNvSpPr/>
          <p:nvPr/>
        </p:nvSpPr>
        <p:spPr>
          <a:xfrm>
            <a:off x="183830" y="131444"/>
            <a:ext cx="5835970" cy="554356"/>
          </a:xfrm>
          <a:prstGeom prst="round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b="1" dirty="0" smtClean="0">
                <a:solidFill>
                  <a:schemeClr val="tx1"/>
                </a:solidFill>
                <a:latin typeface="Palatino Linotype" pitchFamily="18" charset="0"/>
              </a:rPr>
              <a:t>ПРИМАРНИ СКЛЕРОЗИРАЈУЋИ ХОЛАНГИТИС</a:t>
            </a:r>
            <a:endParaRPr lang="x-none" b="1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28600" y="3636644"/>
            <a:ext cx="3992246" cy="554356"/>
          </a:xfrm>
          <a:prstGeom prst="round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b="1" dirty="0" smtClean="0">
                <a:solidFill>
                  <a:schemeClr val="tx1"/>
                </a:solidFill>
                <a:latin typeface="Palatino Linotype" pitchFamily="18" charset="0"/>
              </a:rPr>
              <a:t>СТРИКТУРЕ ЖУЧНИХ ПУТЕВА</a:t>
            </a:r>
            <a:endParaRPr lang="x-none" b="1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pic>
        <p:nvPicPr>
          <p:cNvPr id="14338" name="Picture 2" descr="https://cdn.prod-carehubs.net/n1/802899ec472ea3d8/uploads/2017/09/a-medical-illustration-of-primary-sclerosing-cholangitis-original.jpg"/>
          <p:cNvPicPr>
            <a:picLocks noChangeAspect="1" noChangeArrowheads="1"/>
          </p:cNvPicPr>
          <p:nvPr/>
        </p:nvPicPr>
        <p:blipFill>
          <a:blip r:embed="rId5" cstate="print"/>
          <a:srcRect l="62545" t="2589" r="1091" b="1618"/>
          <a:stretch>
            <a:fillRect/>
          </a:stretch>
        </p:blipFill>
        <p:spPr bwMode="auto">
          <a:xfrm>
            <a:off x="381000" y="762000"/>
            <a:ext cx="1905000" cy="2819400"/>
          </a:xfrm>
          <a:prstGeom prst="rect">
            <a:avLst/>
          </a:prstGeom>
          <a:noFill/>
        </p:spPr>
      </p:pic>
      <p:pic>
        <p:nvPicPr>
          <p:cNvPr id="14340" name="Picture 4" descr="https://u7g4p4x3.stackpathcdn.com/wp-content/uploads/2019/06/cholangitis.jpg"/>
          <p:cNvPicPr>
            <a:picLocks noChangeAspect="1" noChangeArrowheads="1"/>
          </p:cNvPicPr>
          <p:nvPr/>
        </p:nvPicPr>
        <p:blipFill>
          <a:blip r:embed="rId6" cstate="print"/>
          <a:srcRect l="2667" t="3200" r="6667" b="800"/>
          <a:stretch>
            <a:fillRect/>
          </a:stretch>
        </p:blipFill>
        <p:spPr bwMode="auto">
          <a:xfrm>
            <a:off x="2514600" y="990600"/>
            <a:ext cx="2590800" cy="2286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81000" y="6047601"/>
            <a:ext cx="1295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latin typeface="Palatino Linotype" pitchFamily="18" charset="0"/>
              </a:rPr>
              <a:t>дивертикулум</a:t>
            </a:r>
            <a:endParaRPr lang="en-US" sz="1200" dirty="0">
              <a:latin typeface="Palatino Linotyp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95600" y="5105400"/>
            <a:ext cx="1295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latin typeface="Palatino Linotype" pitchFamily="18" charset="0"/>
              </a:rPr>
              <a:t>дилатација</a:t>
            </a:r>
            <a:endParaRPr lang="en-US" sz="1200" dirty="0">
              <a:latin typeface="Palatino Linotype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71800" y="5715000"/>
            <a:ext cx="1295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latin typeface="Palatino Linotype" pitchFamily="18" charset="0"/>
              </a:rPr>
              <a:t>стриктура</a:t>
            </a:r>
            <a:endParaRPr lang="en-US" sz="12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070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1430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Palatino Linotype" pitchFamily="18" charset="0"/>
              </a:rPr>
              <a:t>ТУМОРИ ЖУЧНЕ КЕСЕ И </a:t>
            </a:r>
            <a:br>
              <a:rPr lang="ru-RU" sz="3600" b="1" dirty="0" smtClean="0">
                <a:solidFill>
                  <a:schemeClr val="bg1"/>
                </a:solidFill>
                <a:latin typeface="Palatino Linotype" pitchFamily="18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Palatino Linotype" pitchFamily="18" charset="0"/>
              </a:rPr>
              <a:t>ЖУЧНИХ ПУТЕВА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64008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solidFill>
                  <a:schemeClr val="bg1"/>
                </a:solidFill>
                <a:latin typeface="Palatino Linotype" pitchFamily="18" charset="0"/>
              </a:rPr>
              <a:t>Преузето са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https://www.onhealth.com/content/1/inflammatory_bowel_disease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2050" name="Picture 2" descr="C:\Users\Ivan Jovanovic\Desktop\Vatercastent2.jpg"/>
          <p:cNvPicPr>
            <a:picLocks noChangeAspect="1" noChangeArrowheads="1"/>
          </p:cNvPicPr>
          <p:nvPr/>
        </p:nvPicPr>
        <p:blipFill>
          <a:blip r:embed="rId2" cstate="print"/>
          <a:srcRect l="27500" t="2809" r="8000" b="5056"/>
          <a:stretch>
            <a:fillRect/>
          </a:stretch>
        </p:blipFill>
        <p:spPr bwMode="auto">
          <a:xfrm>
            <a:off x="4572001" y="1143000"/>
            <a:ext cx="4572000" cy="5715000"/>
          </a:xfrm>
          <a:prstGeom prst="rect">
            <a:avLst/>
          </a:prstGeom>
          <a:noFill/>
        </p:spPr>
      </p:pic>
      <p:pic>
        <p:nvPicPr>
          <p:cNvPr id="2051" name="Picture 3" descr="C:\Users\Ivan Jovanovic\Desktop\AdenomaVater1.jpg"/>
          <p:cNvPicPr>
            <a:picLocks noChangeAspect="1" noChangeArrowheads="1"/>
          </p:cNvPicPr>
          <p:nvPr/>
        </p:nvPicPr>
        <p:blipFill>
          <a:blip r:embed="rId3" cstate="print"/>
          <a:srcRect l="27500" t="4000" r="8000" b="4000"/>
          <a:stretch>
            <a:fillRect/>
          </a:stretch>
        </p:blipFill>
        <p:spPr bwMode="auto">
          <a:xfrm>
            <a:off x="0" y="1143000"/>
            <a:ext cx="4572000" cy="5715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6396335"/>
            <a:ext cx="5791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solidFill>
                  <a:schemeClr val="bg1"/>
                </a:solidFill>
                <a:latin typeface="Palatino Linotype" pitchFamily="18" charset="0"/>
              </a:rPr>
              <a:t>Преузето са: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https://www.gastrointestinalatlas.com/english/biliary_neoplasia.html /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10374"/>
            <a:ext cx="8686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x-none" sz="1600" b="1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  <a:buClr>
                <a:srgbClr val="FF0000"/>
              </a:buClr>
              <a:defRPr/>
            </a:pPr>
            <a:r>
              <a:rPr lang="sr-Cyrl-RS" sz="1600" dirty="0" smtClean="0">
                <a:latin typeface="Palatino Linotype" pitchFamily="18" charset="0"/>
              </a:rPr>
              <a:t>Јавља се код </a:t>
            </a:r>
            <a:r>
              <a:rPr lang="ru-RU" sz="1600" b="1" dirty="0" smtClean="0">
                <a:latin typeface="Palatino Linotype" pitchFamily="18" charset="0"/>
              </a:rPr>
              <a:t>10% </a:t>
            </a:r>
            <a:r>
              <a:rPr lang="ru-RU" sz="1600" dirty="0" smtClean="0">
                <a:latin typeface="Palatino Linotype" pitchFamily="18" charset="0"/>
              </a:rPr>
              <a:t>укупне популације </a:t>
            </a:r>
          </a:p>
          <a:p>
            <a:pPr>
              <a:lnSpc>
                <a:spcPct val="150000"/>
              </a:lnSpc>
              <a:buClr>
                <a:srgbClr val="FF0000"/>
              </a:buClr>
              <a:defRPr/>
            </a:pPr>
            <a:endParaRPr lang="ru-RU" sz="16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  <a:buClr>
                <a:srgbClr val="FF0000"/>
              </a:buClr>
              <a:defRPr/>
            </a:pPr>
            <a:r>
              <a:rPr lang="ru-RU" sz="1600" b="1" dirty="0" smtClean="0">
                <a:latin typeface="Palatino Linotype" pitchFamily="18" charset="0"/>
              </a:rPr>
              <a:t>1. Абнормални састав жучи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600" dirty="0" smtClean="0">
                <a:latin typeface="Palatino Linotype" pitchFamily="18" charset="0"/>
              </a:rPr>
              <a:t>претерана екстракција воде из жучи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600" dirty="0" smtClean="0">
                <a:latin typeface="Palatino Linotype" pitchFamily="18" charset="0"/>
              </a:rPr>
              <a:t>претерана екстракција жучних соли из жучи   </a:t>
            </a:r>
          </a:p>
          <a:p>
            <a:pPr>
              <a:lnSpc>
                <a:spcPct val="150000"/>
              </a:lnSpc>
              <a:defRPr/>
            </a:pPr>
            <a:endParaRPr lang="ru-RU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  <a:buClr>
                <a:srgbClr val="FF0000"/>
              </a:buClr>
              <a:defRPr/>
            </a:pPr>
            <a:r>
              <a:rPr lang="ru-RU" sz="1600" b="1" dirty="0" smtClean="0">
                <a:latin typeface="Palatino Linotype" pitchFamily="18" charset="0"/>
              </a:rPr>
              <a:t>2. Билијарна стаза  </a:t>
            </a:r>
          </a:p>
          <a:p>
            <a:pPr>
              <a:lnSpc>
                <a:spcPct val="150000"/>
              </a:lnSpc>
              <a:defRPr/>
            </a:pPr>
            <a:endParaRPr lang="ru-RU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  <a:buClr>
                <a:srgbClr val="FF0000"/>
              </a:buClr>
              <a:defRPr/>
            </a:pPr>
            <a:r>
              <a:rPr lang="ru-RU" sz="1600" b="1" dirty="0" smtClean="0">
                <a:latin typeface="Palatino Linotype" pitchFamily="18" charset="0"/>
              </a:rPr>
              <a:t>3. Инфламација жучне кесе</a:t>
            </a:r>
            <a:endParaRPr lang="sr-Latn-CS" sz="16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smtClean="0">
              <a:latin typeface="Palatino Linotype" pitchFamily="18" charset="0"/>
            </a:endParaRPr>
          </a:p>
          <a:p>
            <a:endParaRPr lang="x-none" sz="1600" b="1" smtClean="0">
              <a:latin typeface="Palatino Linotype" pitchFamily="18" charset="0"/>
            </a:endParaRPr>
          </a:p>
          <a:p>
            <a:endParaRPr lang="x-none" sz="1600" b="1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Настанак каменаца</a:t>
            </a:r>
            <a:r>
              <a:rPr lang="sr-Cyrl-RS" sz="2000" b="1" dirty="0" smtClean="0">
                <a:latin typeface="Palatino Linotype" pitchFamily="18" charset="0"/>
              </a:rPr>
              <a:t>-епидемиологија и узроци</a:t>
            </a:r>
          </a:p>
        </p:txBody>
      </p:sp>
      <p:pic>
        <p:nvPicPr>
          <p:cNvPr id="4" name="Picture 2" descr="https://img.webmd.com/dtmcms/live/webmd/consumer_assets/site_images/articles/health_tools/guide_to_your_gallbladder_slideshow/493ss_medical_images_rf_gallstones_illustration.jpg"/>
          <p:cNvPicPr>
            <a:picLocks noChangeAspect="1" noChangeArrowheads="1"/>
          </p:cNvPicPr>
          <p:nvPr/>
        </p:nvPicPr>
        <p:blipFill>
          <a:blip r:embed="rId2" cstate="print"/>
          <a:srcRect l="9128" r="6491"/>
          <a:stretch>
            <a:fillRect/>
          </a:stretch>
        </p:blipFill>
        <p:spPr bwMode="auto">
          <a:xfrm>
            <a:off x="5181599" y="1752600"/>
            <a:ext cx="3974227" cy="32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3963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487501"/>
            <a:ext cx="89154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sz="1600" b="1" dirty="0" smtClean="0">
                <a:latin typeface="Palatino Linotype" pitchFamily="18" charset="0"/>
                <a:cs typeface="Times New Roman" pitchFamily="18" charset="0"/>
              </a:rPr>
              <a:t>T</a:t>
            </a: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умор</a:t>
            </a:r>
            <a:r>
              <a:rPr lang="en-US" sz="1600" b="1" dirty="0" err="1" smtClean="0">
                <a:latin typeface="Palatino Linotype" pitchFamily="18" charset="0"/>
                <a:cs typeface="Times New Roman" pitchFamily="18" charset="0"/>
              </a:rPr>
              <a:t>i</a:t>
            </a: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 који настају из ткива: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Жучне кесе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Жучних путева  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  <a:cs typeface="Times New Roman" pitchFamily="18" charset="0"/>
              </a:rPr>
              <a:t>Vater-ове папиле</a:t>
            </a:r>
            <a:endParaRPr lang="sr-Cyrl-RS" sz="1600" dirty="0" smtClean="0">
              <a:latin typeface="Palatino Linotype" pitchFamily="18" charset="0"/>
              <a:cs typeface="Times New Roman" pitchFamily="18" charset="0"/>
            </a:endParaRP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  <a:cs typeface="Times New Roman" pitchFamily="18" charset="0"/>
              </a:rPr>
              <a:t>Ч</a:t>
            </a:r>
            <a:r>
              <a:rPr lang="x-none" sz="1600" smtClean="0">
                <a:latin typeface="Palatino Linotype" pitchFamily="18" charset="0"/>
                <a:cs typeface="Times New Roman" pitchFamily="18" charset="0"/>
              </a:rPr>
              <a:t>ешће су малигни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  <a:cs typeface="Times New Roman" pitchFamily="18" charset="0"/>
              </a:rPr>
              <a:t>Асимптоматски у почетку </a:t>
            </a:r>
          </a:p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  <a:cs typeface="Times New Roman" pitchFamily="18" charset="0"/>
              </a:rPr>
              <a:t>К</a:t>
            </a:r>
            <a:r>
              <a:rPr lang="x-none" sz="1600" smtClean="0">
                <a:latin typeface="Palatino Linotype" pitchFamily="18" charset="0"/>
                <a:cs typeface="Times New Roman" pitchFamily="18" charset="0"/>
              </a:rPr>
              <a:t>линичке манифестације</a:t>
            </a:r>
            <a:r>
              <a:rPr lang="sr-Cyrl-RS" sz="1600" dirty="0" smtClean="0">
                <a:latin typeface="Palatino Linotype" pitchFamily="18" charset="0"/>
                <a:cs typeface="Times New Roman" pitchFamily="18" charset="0"/>
              </a:rPr>
              <a:t>: последица</a:t>
            </a:r>
            <a:r>
              <a:rPr lang="x-none" sz="1600" smtClean="0">
                <a:latin typeface="Palatino Linotype" pitchFamily="18" charset="0"/>
                <a:cs typeface="Times New Roman" pitchFamily="18" charset="0"/>
              </a:rPr>
              <a:t> опструкције билијарног стабла</a:t>
            </a:r>
            <a:endParaRPr lang="sr-Cyrl-RS" sz="1600" dirty="0" smtClean="0">
              <a:latin typeface="Palatino Linotype" pitchFamily="18" charset="0"/>
              <a:cs typeface="Times New Roman" pitchFamily="18" charset="0"/>
            </a:endParaRPr>
          </a:p>
          <a:p>
            <a:pPr marL="285750" indent="-285750" eaLnBrk="0" hangingPunct="0"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  <a:cs typeface="Times New Roman" pitchFamily="18" charset="0"/>
              </a:rPr>
              <a:t>      </a:t>
            </a:r>
          </a:p>
          <a:p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Бенигни                                                   </a:t>
            </a:r>
            <a:r>
              <a:rPr lang="sr-Cyrl-RS" sz="1600" b="1" dirty="0" smtClean="0">
                <a:latin typeface="Palatino Linotype" pitchFamily="18" charset="0"/>
              </a:rPr>
              <a:t>                                                              Малигни</a:t>
            </a:r>
            <a:r>
              <a:rPr lang="x-none" sz="1600" b="1" smtClean="0">
                <a:latin typeface="Palatino Linotype" pitchFamily="18" charset="0"/>
              </a:rPr>
              <a:t> </a:t>
            </a:r>
            <a:endParaRPr lang="sr-Cyrl-RS" sz="1600" b="1" dirty="0" smtClean="0">
              <a:latin typeface="Palatino Linotype" pitchFamily="18" charset="0"/>
            </a:endParaRPr>
          </a:p>
          <a:p>
            <a:r>
              <a:rPr lang="sr-Cyrl-RS" sz="1600" dirty="0" smtClean="0">
                <a:latin typeface="Palatino Linotype" pitchFamily="18" charset="0"/>
              </a:rPr>
              <a:t>Цисте д. холедокуса                                                                   Холангиокарцином</a:t>
            </a:r>
          </a:p>
          <a:p>
            <a:r>
              <a:rPr lang="sr-Cyrl-RS" sz="1600" dirty="0" smtClean="0">
                <a:latin typeface="Palatino Linotype" pitchFamily="18" charset="0"/>
              </a:rPr>
              <a:t>Хепатобилијарни  аденоми, цистаденоми                          Аденокарцином ж кесе</a:t>
            </a:r>
          </a:p>
          <a:p>
            <a:r>
              <a:rPr lang="sr-Cyrl-RS" sz="1600" dirty="0" smtClean="0">
                <a:latin typeface="Palatino Linotype" pitchFamily="18" charset="0"/>
              </a:rPr>
              <a:t>Папиломи, аденоми, холестеролски полипи                     Аденокарцином Ватерове папиле</a:t>
            </a:r>
          </a:p>
          <a:p>
            <a:r>
              <a:rPr lang="sr-Cyrl-RS" sz="1600" dirty="0" smtClean="0">
                <a:latin typeface="Palatino Linotype" pitchFamily="18" charset="0"/>
              </a:rPr>
              <a:t>жучне кесе</a:t>
            </a:r>
          </a:p>
          <a:p>
            <a:endParaRPr lang="x-none" sz="1600" smtClean="0">
              <a:latin typeface="Palatino Linotype" pitchFamily="18" charset="0"/>
            </a:endParaRPr>
          </a:p>
          <a:p>
            <a:pPr marL="285750" indent="-285750" algn="ctr" eaLnBrk="0" hangingPunct="0">
              <a:buFont typeface="Arial" pitchFamily="34" charset="0"/>
              <a:buChar char="•"/>
            </a:pPr>
            <a:endParaRPr lang="en-US" sz="1600" dirty="0"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algn="ctr" eaLnBrk="0" hangingPunct="0"/>
            <a:r>
              <a:rPr lang="sr-Cyrl-CS" sz="2000" b="1" dirty="0" smtClean="0">
                <a:latin typeface="Palatino Linotype" pitchFamily="18" charset="0"/>
                <a:cs typeface="Times New Roman" pitchFamily="18" charset="0"/>
              </a:rPr>
              <a:t>ТУМОРИ БИЛИЈАРНОГ ТРАКТА</a:t>
            </a:r>
          </a:p>
        </p:txBody>
      </p:sp>
    </p:spTree>
    <p:extLst>
      <p:ext uri="{BB962C8B-B14F-4D97-AF65-F5344CB8AC3E}">
        <p14:creationId xmlns:p14="http://schemas.microsoft.com/office/powerpoint/2010/main" xmlns="" val="99935989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57200"/>
            <a:ext cx="8839200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x-none" sz="1600" b="1" dirty="0" smtClean="0">
              <a:solidFill>
                <a:srgbClr val="FF0000"/>
              </a:solidFill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Редак, као случајан налаз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Ч</a:t>
            </a:r>
            <a:r>
              <a:rPr lang="x-none" sz="1600" smtClean="0">
                <a:latin typeface="Palatino Linotype" pitchFamily="18" charset="0"/>
              </a:rPr>
              <a:t>ешће код жена</a:t>
            </a:r>
            <a:r>
              <a:rPr lang="sr-Cyrl-RS" sz="1600" dirty="0" smtClean="0">
                <a:latin typeface="Palatino Linotype" pitchFamily="18" charset="0"/>
              </a:rPr>
              <a:t>, старија животна доб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solidFill>
                  <a:srgbClr val="FF6699"/>
                </a:solidFill>
                <a:latin typeface="Palatino Linotype" pitchFamily="18" charset="0"/>
              </a:rPr>
              <a:t>Фактори ризика: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хронични холециститис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порцеланска жучна кеса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err="1">
                <a:latin typeface="Palatino Linotype" pitchFamily="18" charset="0"/>
                <a:cs typeface="Times New Roman" pitchFamily="18" charset="0"/>
              </a:rPr>
              <a:t>п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апиларни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аденоми</a:t>
            </a:r>
            <a:r>
              <a:rPr lang="sr-Cyrl-CS" sz="1600" dirty="0"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  <a:cs typeface="Times New Roman" pitchFamily="18" charset="0"/>
              </a:rPr>
              <a:t>&gt;15mm</a:t>
            </a:r>
            <a:endParaRPr lang="sr-Cyrl-CS" sz="1600" dirty="0" smtClean="0">
              <a:latin typeface="Palatino Linotype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женски пол (4х чешћи)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err="1">
                <a:latin typeface="Palatino Linotype" pitchFamily="18" charset="0"/>
                <a:cs typeface="Times New Roman" pitchFamily="18" charset="0"/>
              </a:rPr>
              <a:t>п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иогене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и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паразитарне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инфекције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ИБД (улцерозни колитис): 10</a:t>
            </a:r>
            <a:r>
              <a:rPr lang="sr-Cyrl-RS" sz="1600" dirty="0" smtClean="0">
                <a:latin typeface="Palatino Linotype" pitchFamily="18" charset="0"/>
                <a:cs typeface="Times New Roman" pitchFamily="18" charset="0"/>
              </a:rPr>
              <a:t>пута</a:t>
            </a:r>
            <a:r>
              <a:rPr lang="x-none" sz="1600" smtClean="0"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  <a:cs typeface="Times New Roman" pitchFamily="18" charset="0"/>
              </a:rPr>
              <a:t>чешћи тумори </a:t>
            </a:r>
            <a:r>
              <a:rPr lang="x-none" sz="1600" dirty="0" err="1" smtClean="0">
                <a:latin typeface="Palatino Linotype" pitchFamily="18" charset="0"/>
                <a:cs typeface="Times New Roman" pitchFamily="18" charset="0"/>
              </a:rPr>
              <a:t>екстрахепатичних</a:t>
            </a:r>
            <a:r>
              <a:rPr lang="x-none" sz="1600" dirty="0" smtClean="0">
                <a:latin typeface="Palatino Linotype" pitchFamily="18" charset="0"/>
                <a:cs typeface="Times New Roman" pitchFamily="18" charset="0"/>
              </a:rPr>
              <a:t> жучних путева</a:t>
            </a:r>
          </a:p>
          <a:p>
            <a:pPr>
              <a:lnSpc>
                <a:spcPct val="150000"/>
              </a:lnSpc>
            </a:pPr>
            <a:endParaRPr lang="sr-Cyrl-CS" sz="1600" dirty="0" smtClean="0">
              <a:latin typeface="Palatino Linotype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1600" b="1" dirty="0" smtClean="0">
                <a:solidFill>
                  <a:srgbClr val="FF6699"/>
                </a:solidFill>
                <a:latin typeface="Palatino Linotype" pitchFamily="18" charset="0"/>
              </a:rPr>
              <a:t>Патохистолошки налаз</a:t>
            </a:r>
            <a:r>
              <a:rPr lang="x-none" sz="1600" b="1" smtClean="0">
                <a:solidFill>
                  <a:srgbClr val="FF6699"/>
                </a:solidFill>
                <a:latin typeface="Palatino Linotype" pitchFamily="18" charset="0"/>
              </a:rPr>
              <a:t>:</a:t>
            </a:r>
            <a:endParaRPr lang="x-none" sz="1600" dirty="0" smtClean="0">
              <a:solidFill>
                <a:srgbClr val="FF6699"/>
              </a:solidFill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90% </a:t>
            </a:r>
            <a:r>
              <a:rPr lang="x-none" sz="1600" dirty="0" err="1" smtClean="0">
                <a:latin typeface="Palatino Linotype" pitchFamily="18" charset="0"/>
              </a:rPr>
              <a:t>аденокарциноми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5% </a:t>
            </a:r>
            <a:r>
              <a:rPr lang="x-none" sz="1600" dirty="0" err="1" smtClean="0">
                <a:latin typeface="Palatino Linotype" pitchFamily="18" charset="0"/>
              </a:rPr>
              <a:t>папиларни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аденокарциноми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algn="ctr" eaLnBrk="0" hangingPunct="0"/>
            <a:r>
              <a:rPr lang="sr-Cyrl-CS" sz="2000" b="1" dirty="0" smtClean="0">
                <a:latin typeface="Palatino Linotype" pitchFamily="18" charset="0"/>
                <a:cs typeface="Times New Roman" pitchFamily="18" charset="0"/>
              </a:rPr>
              <a:t>КАРЦИНОМ ЖУЧНЕ КЕСЕ</a:t>
            </a:r>
          </a:p>
        </p:txBody>
      </p:sp>
    </p:spTree>
    <p:extLst>
      <p:ext uri="{BB962C8B-B14F-4D97-AF65-F5344CB8AC3E}">
        <p14:creationId xmlns:p14="http://schemas.microsoft.com/office/powerpoint/2010/main" xmlns="" val="327593784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00" y="513060"/>
            <a:ext cx="8686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err="1" smtClean="0">
                <a:solidFill>
                  <a:srgbClr val="FF6699"/>
                </a:solidFill>
                <a:latin typeface="Palatino Linotype" pitchFamily="18" charset="0"/>
              </a:rPr>
              <a:t>Локализација</a:t>
            </a:r>
            <a:r>
              <a:rPr lang="x-none" sz="1600" b="1" dirty="0" smtClean="0">
                <a:solidFill>
                  <a:srgbClr val="FF6699"/>
                </a:solidFill>
                <a:latin typeface="Palatino Linotype" pitchFamily="18" charset="0"/>
              </a:rPr>
              <a:t>: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врат (I)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>
                <a:latin typeface="Palatino Linotype" pitchFamily="18" charset="0"/>
              </a:rPr>
              <a:t>ф</a:t>
            </a:r>
            <a:r>
              <a:rPr lang="x-none" sz="1600" dirty="0" err="1" smtClean="0">
                <a:latin typeface="Palatino Linotype" pitchFamily="18" charset="0"/>
              </a:rPr>
              <a:t>ундус</a:t>
            </a:r>
            <a:r>
              <a:rPr lang="x-none" sz="1600" dirty="0" smtClean="0">
                <a:latin typeface="Palatino Linotype" pitchFamily="18" charset="0"/>
              </a:rPr>
              <a:t> (II)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>
                <a:latin typeface="Palatino Linotype" pitchFamily="18" charset="0"/>
              </a:rPr>
              <a:t>ц</a:t>
            </a:r>
            <a:r>
              <a:rPr lang="x-none" sz="1600" dirty="0" err="1" smtClean="0">
                <a:latin typeface="Palatino Linotype" pitchFamily="18" charset="0"/>
              </a:rPr>
              <a:t>истични</a:t>
            </a:r>
            <a:r>
              <a:rPr lang="x-none" sz="1600" dirty="0" smtClean="0">
                <a:latin typeface="Palatino Linotype" pitchFamily="18" charset="0"/>
              </a:rPr>
              <a:t> канал (III)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solidFill>
                  <a:srgbClr val="FF6699"/>
                </a:solidFill>
                <a:latin typeface="Palatino Linotype" pitchFamily="18" charset="0"/>
              </a:rPr>
              <a:t>Ширење тумора: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>
                <a:latin typeface="Palatino Linotype" pitchFamily="18" charset="0"/>
              </a:rPr>
              <a:t>ш</a:t>
            </a:r>
            <a:r>
              <a:rPr lang="x-none" sz="1600" smtClean="0">
                <a:latin typeface="Palatino Linotype" pitchFamily="18" charset="0"/>
              </a:rPr>
              <a:t>ирење дуж </a:t>
            </a:r>
            <a:r>
              <a:rPr lang="x-none" sz="1600" dirty="0" smtClean="0">
                <a:latin typeface="Palatino Linotype" pitchFamily="18" charset="0"/>
              </a:rPr>
              <a:t>зида и локална инфилтрација (цела </a:t>
            </a:r>
            <a:r>
              <a:rPr lang="x-none" sz="1600" smtClean="0">
                <a:latin typeface="Palatino Linotype" pitchFamily="18" charset="0"/>
              </a:rPr>
              <a:t>жучна кес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л</a:t>
            </a:r>
            <a:r>
              <a:rPr lang="x-none" sz="1600" dirty="0" smtClean="0">
                <a:latin typeface="Palatino Linotype" pitchFamily="18" charset="0"/>
              </a:rPr>
              <a:t>окална инвазија у јетру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у</a:t>
            </a:r>
            <a:r>
              <a:rPr lang="x-none" sz="1600" dirty="0" smtClean="0">
                <a:latin typeface="Palatino Linotype" pitchFamily="18" charset="0"/>
              </a:rPr>
              <a:t>даљене метастазе лимфним и </a:t>
            </a:r>
            <a:r>
              <a:rPr lang="x-none" sz="1600" dirty="0" err="1" smtClean="0">
                <a:latin typeface="Palatino Linotype" pitchFamily="18" charset="0"/>
              </a:rPr>
              <a:t>портним</a:t>
            </a:r>
            <a:r>
              <a:rPr lang="x-none" sz="1600" dirty="0" smtClean="0">
                <a:latin typeface="Palatino Linotype" pitchFamily="18" charset="0"/>
              </a:rPr>
              <a:t> крвотоком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CS" sz="1600" b="1" dirty="0" smtClean="0">
                <a:solidFill>
                  <a:srgbClr val="FF6699"/>
                </a:solidFill>
                <a:latin typeface="Palatino Linotype" pitchFamily="18" charset="0"/>
                <a:cs typeface="Times New Roman" pitchFamily="18" charset="0"/>
              </a:rPr>
              <a:t>Симптоми: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константна мукла бол испод ДРЛ, губитак ТМ, слабост, малаксалост, мучнина, повраћање, жутица, опипљива туморска маса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Касно се открива, када се јаве симптоми обично су присутне метастазе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Често се открива случајно током холецистектомије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algn="ctr" eaLnBrk="0" hangingPunct="0"/>
            <a:r>
              <a:rPr lang="sr-Cyrl-CS" sz="2000" b="1" dirty="0" smtClean="0">
                <a:latin typeface="Palatino Linotype" pitchFamily="18" charset="0"/>
                <a:cs typeface="Times New Roman" pitchFamily="18" charset="0"/>
              </a:rPr>
              <a:t>КАРЦИНОМ ЖУЧНЕ КЕСЕ</a:t>
            </a:r>
          </a:p>
        </p:txBody>
      </p:sp>
    </p:spTree>
    <p:extLst>
      <p:ext uri="{BB962C8B-B14F-4D97-AF65-F5344CB8AC3E}">
        <p14:creationId xmlns:p14="http://schemas.microsoft.com/office/powerpoint/2010/main" xmlns="" val="193499483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87782"/>
            <a:ext cx="8763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CS" sz="1600" b="1" dirty="0" smtClean="0">
                <a:solidFill>
                  <a:srgbClr val="FF6699"/>
                </a:solidFill>
                <a:latin typeface="Palatino Linotype" pitchFamily="18" charset="0"/>
                <a:cs typeface="Times New Roman" pitchFamily="18" charset="0"/>
              </a:rPr>
              <a:t>Дијагноза: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Анамнеза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Физикални преглед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Лабораторијске анализе: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поремећен хепатограм(</a:t>
            </a:r>
            <a:r>
              <a:rPr lang="x-none" sz="1600" smtClean="0">
                <a:latin typeface="Palatino Linotype" pitchFamily="18" charset="0"/>
              </a:rPr>
              <a:t>↑АЛП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повишене вредности тумор маркера</a:t>
            </a:r>
            <a:r>
              <a:rPr lang="x-none" sz="1600" smtClean="0">
                <a:latin typeface="Palatino Linotype" pitchFamily="18" charset="0"/>
              </a:rPr>
              <a:t>↑</a:t>
            </a:r>
            <a:r>
              <a:rPr lang="sr-Cyrl-RS" sz="1600" dirty="0" smtClean="0">
                <a:latin typeface="Palatino Linotype" pitchFamily="18" charset="0"/>
              </a:rPr>
              <a:t>С</a:t>
            </a:r>
            <a:r>
              <a:rPr lang="x-none" sz="1600" smtClean="0">
                <a:latin typeface="Palatino Linotype" pitchFamily="18" charset="0"/>
              </a:rPr>
              <a:t>А19-9 и </a:t>
            </a:r>
            <a:r>
              <a:rPr lang="sr-Cyrl-RS" sz="1600" dirty="0" smtClean="0">
                <a:latin typeface="Palatino Linotype" pitchFamily="18" charset="0"/>
              </a:rPr>
              <a:t>С</a:t>
            </a:r>
            <a:r>
              <a:rPr lang="x-none" sz="1600" smtClean="0">
                <a:latin typeface="Palatino Linotype" pitchFamily="18" charset="0"/>
              </a:rPr>
              <a:t>ЕА </a:t>
            </a:r>
            <a:r>
              <a:rPr lang="x-none" sz="1600" dirty="0" smtClean="0">
                <a:latin typeface="Palatino Linotype" pitchFamily="18" charset="0"/>
              </a:rPr>
              <a:t>(</a:t>
            </a:r>
            <a:r>
              <a:rPr lang="x-none" sz="1600" dirty="0" err="1" smtClean="0">
                <a:latin typeface="Palatino Linotype" pitchFamily="18" charset="0"/>
              </a:rPr>
              <a:t>неспецифичне</a:t>
            </a:r>
            <a:r>
              <a:rPr lang="x-none" sz="1600" dirty="0" smtClean="0">
                <a:latin typeface="Palatino Linotype" pitchFamily="18" charset="0"/>
              </a:rPr>
              <a:t>)</a:t>
            </a:r>
            <a:endParaRPr lang="sr-Cyrl-CS" sz="1600" dirty="0" smtClean="0">
              <a:latin typeface="Palatino Linotype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ЕХО абдомена (ограничено задебљање зида жучне кесе,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некалцификована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нодуларна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сенка и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полипоидне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структуре које не мењају позицију променом положаја болесника)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ЦТ</a:t>
            </a:r>
          </a:p>
          <a:p>
            <a:pPr>
              <a:lnSpc>
                <a:spcPct val="150000"/>
              </a:lnSpc>
            </a:pPr>
            <a:endParaRPr lang="sr-Cyrl-CS" sz="1600" dirty="0">
              <a:latin typeface="Palatino Linotype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sr-Cyrl-CS" sz="1600" b="1" dirty="0" smtClean="0">
                <a:solidFill>
                  <a:srgbClr val="FF6699"/>
                </a:solidFill>
                <a:latin typeface="Palatino Linotype" pitchFamily="18" charset="0"/>
                <a:cs typeface="Times New Roman" pitchFamily="18" charset="0"/>
              </a:rPr>
              <a:t>Терапија: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Хируршка (холецистектомија, регионална лимфаденектомија, евентуално ресекција јетре)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Радиотерапија и хемиотераија, без значајног успеха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algn="ctr" eaLnBrk="0" hangingPunct="0"/>
            <a:r>
              <a:rPr lang="sr-Cyrl-CS" sz="2000" b="1" dirty="0" smtClean="0">
                <a:latin typeface="Palatino Linotype" pitchFamily="18" charset="0"/>
                <a:cs typeface="Times New Roman" pitchFamily="18" charset="0"/>
              </a:rPr>
              <a:t>КАРЦИНОМ ЖУЧНЕ КЕСЕ</a:t>
            </a:r>
          </a:p>
        </p:txBody>
      </p:sp>
    </p:spTree>
    <p:extLst>
      <p:ext uri="{BB962C8B-B14F-4D97-AF65-F5344CB8AC3E}">
        <p14:creationId xmlns:p14="http://schemas.microsoft.com/office/powerpoint/2010/main" xmlns="" val="131413407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1430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Palatino Linotype" pitchFamily="18" charset="0"/>
              </a:rPr>
              <a:t>Карцином папиле </a:t>
            </a:r>
            <a:r>
              <a:rPr lang="en-US" sz="3600" b="1" dirty="0" err="1" smtClean="0">
                <a:solidFill>
                  <a:schemeClr val="bg1"/>
                </a:solidFill>
                <a:latin typeface="Palatino Linotype" pitchFamily="18" charset="0"/>
              </a:rPr>
              <a:t>Vateri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64008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solidFill>
                  <a:schemeClr val="bg1"/>
                </a:solidFill>
                <a:latin typeface="Palatino Linotype" pitchFamily="18" charset="0"/>
              </a:rPr>
              <a:t>Преузето са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https://www.onhealth.com/content/1/inflammatory_bowel_disease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1026" name="Picture 2" descr="C:\Users\Ivan Jovanovic\Desktop\maxresdefault (1).jpg"/>
          <p:cNvPicPr>
            <a:picLocks noChangeAspect="1" noChangeArrowheads="1"/>
          </p:cNvPicPr>
          <p:nvPr/>
        </p:nvPicPr>
        <p:blipFill>
          <a:blip r:embed="rId2" cstate="print"/>
          <a:srcRect l="28750" t="20000" r="625" b="3333"/>
          <a:stretch>
            <a:fillRect/>
          </a:stretch>
        </p:blipFill>
        <p:spPr bwMode="auto">
          <a:xfrm>
            <a:off x="228600" y="1371600"/>
            <a:ext cx="8610600" cy="5257800"/>
          </a:xfrm>
          <a:prstGeom prst="rect">
            <a:avLst/>
          </a:prstGeom>
          <a:noFill/>
        </p:spPr>
      </p:pic>
      <p:pic>
        <p:nvPicPr>
          <p:cNvPr id="8194" name="Picture 2" descr="Endoscopic view of an ampullary carcinoma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524000"/>
            <a:ext cx="3952875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572155"/>
            <a:ext cx="8763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Малигни тумор неколико последњих cm-a дуктус </a:t>
            </a:r>
            <a:r>
              <a:rPr lang="x-none" sz="1600" dirty="0" err="1" smtClean="0">
                <a:latin typeface="Palatino Linotype" pitchFamily="18" charset="0"/>
              </a:rPr>
              <a:t>холедохуса</a:t>
            </a:r>
            <a:r>
              <a:rPr lang="x-none" sz="1600" dirty="0" smtClean="0">
                <a:latin typeface="Palatino Linotype" pitchFamily="18" charset="0"/>
              </a:rPr>
              <a:t> (у делу који пролази кроз зид дванаестопалачног црева и </a:t>
            </a:r>
            <a:r>
              <a:rPr lang="x-none" sz="1600" dirty="0" err="1" smtClean="0">
                <a:latin typeface="Palatino Linotype" pitchFamily="18" charset="0"/>
              </a:rPr>
              <a:t>ампуларну</a:t>
            </a:r>
            <a:r>
              <a:rPr lang="x-none" sz="1600" dirty="0" smtClean="0">
                <a:latin typeface="Palatino Linotype" pitchFamily="18" charset="0"/>
              </a:rPr>
              <a:t> папилу, код већине болесника </a:t>
            </a:r>
            <a:r>
              <a:rPr lang="x-none" sz="1600" dirty="0" err="1" smtClean="0">
                <a:latin typeface="Palatino Linotype" pitchFamily="18" charset="0"/>
              </a:rPr>
              <a:t>Wirsung</a:t>
            </a:r>
            <a:r>
              <a:rPr lang="x-none" sz="1600" dirty="0" smtClean="0">
                <a:latin typeface="Palatino Linotype" pitchFamily="18" charset="0"/>
              </a:rPr>
              <a:t>-ов канал и дуктус </a:t>
            </a:r>
            <a:r>
              <a:rPr lang="x-none" sz="1600" dirty="0" err="1" smtClean="0">
                <a:latin typeface="Palatino Linotype" pitchFamily="18" charset="0"/>
              </a:rPr>
              <a:t>холедохус</a:t>
            </a:r>
            <a:r>
              <a:rPr lang="x-none" sz="1600" dirty="0" smtClean="0">
                <a:latin typeface="Palatino Linotype" pitchFamily="18" charset="0"/>
              </a:rPr>
              <a:t> спајају се у подручју папиле и чине заједнички </a:t>
            </a:r>
            <a:r>
              <a:rPr lang="x-none" sz="1600" smtClean="0">
                <a:latin typeface="Palatino Linotype" pitchFamily="18" charset="0"/>
              </a:rPr>
              <a:t>канал) 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најчешће </a:t>
            </a:r>
            <a:r>
              <a:rPr lang="x-none" sz="1600" smtClean="0">
                <a:latin typeface="Palatino Linotype" pitchFamily="18" charset="0"/>
              </a:rPr>
              <a:t>аденокарцином 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р</a:t>
            </a:r>
            <a:r>
              <a:rPr lang="x-none" sz="1600" smtClean="0">
                <a:latin typeface="Palatino Linotype" pitchFamily="18" charset="0"/>
              </a:rPr>
              <a:t>едак </a:t>
            </a:r>
            <a:r>
              <a:rPr lang="x-none" sz="1600" dirty="0" smtClean="0">
                <a:latin typeface="Palatino Linotype" pitchFamily="18" charset="0"/>
              </a:rPr>
              <a:t>тумор</a:t>
            </a:r>
            <a:r>
              <a:rPr lang="x-none" sz="1600" smtClean="0">
                <a:latin typeface="Palatino Linotype" pitchFamily="18" charset="0"/>
              </a:rPr>
              <a:t>, 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solidFill>
                  <a:srgbClr val="FF6699"/>
                </a:solidFill>
                <a:latin typeface="Palatino Linotype" pitchFamily="18" charset="0"/>
              </a:rPr>
              <a:t>Клиничка слика: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b="1" dirty="0" smtClean="0">
                <a:latin typeface="Palatino Linotype" pitchFamily="18" charset="0"/>
              </a:rPr>
              <a:t>Безболна жутица-водећи симптом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Недостатак апетита и мршављење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Мучнина и повраћање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Проливи (опструкција </a:t>
            </a:r>
            <a:r>
              <a:rPr lang="x-none" sz="1600" dirty="0" err="1" smtClean="0">
                <a:latin typeface="Palatino Linotype" pitchFamily="18" charset="0"/>
              </a:rPr>
              <a:t>панкреасног</a:t>
            </a:r>
            <a:r>
              <a:rPr lang="x-none" sz="1600" dirty="0" smtClean="0">
                <a:latin typeface="Palatino Linotype" pitchFamily="18" charset="0"/>
              </a:rPr>
              <a:t> канала, недостатак </a:t>
            </a:r>
            <a:r>
              <a:rPr lang="x-none" sz="1600" dirty="0" err="1" smtClean="0">
                <a:latin typeface="Palatino Linotype" pitchFamily="18" charset="0"/>
              </a:rPr>
              <a:t>липаза</a:t>
            </a:r>
            <a:r>
              <a:rPr lang="x-none" sz="1600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Епизоде повишене температуре (</a:t>
            </a:r>
            <a:r>
              <a:rPr lang="x-none" sz="1600" dirty="0" err="1" smtClean="0">
                <a:latin typeface="Palatino Linotype" pitchFamily="18" charset="0"/>
              </a:rPr>
              <a:t>холангитис</a:t>
            </a:r>
            <a:r>
              <a:rPr lang="x-none" sz="1600" dirty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solidFill>
                  <a:srgbClr val="FF6699"/>
                </a:solidFill>
                <a:latin typeface="Palatino Linotype" pitchFamily="18" charset="0"/>
              </a:rPr>
              <a:t>Физикални преглед: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Courvoisjer-ов знак</a:t>
            </a:r>
            <a:r>
              <a:rPr lang="sr-Cyrl-RS" sz="1600" dirty="0" smtClean="0">
                <a:latin typeface="Palatino Linotype" pitchFamily="18" charset="0"/>
              </a:rPr>
              <a:t> (у</a:t>
            </a:r>
            <a:r>
              <a:rPr lang="x-none" sz="1600" smtClean="0">
                <a:latin typeface="Palatino Linotype" pitchFamily="18" charset="0"/>
              </a:rPr>
              <a:t>већана, балонирана жучна кеса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algn="ctr" eaLnBrk="0" hangingPunct="0"/>
            <a:r>
              <a:rPr lang="sr-Cyrl-CS" sz="2000" b="1" dirty="0" smtClean="0">
                <a:latin typeface="Palatino Linotype" pitchFamily="18" charset="0"/>
                <a:cs typeface="Times New Roman" pitchFamily="18" charset="0"/>
              </a:rPr>
              <a:t>Карцином папиле </a:t>
            </a:r>
            <a:r>
              <a:rPr lang="en-US" sz="2000" b="1" dirty="0" err="1" smtClean="0">
                <a:latin typeface="Palatino Linotype" pitchFamily="18" charset="0"/>
                <a:cs typeface="Times New Roman" pitchFamily="18" charset="0"/>
              </a:rPr>
              <a:t>Vateri</a:t>
            </a:r>
            <a:endParaRPr lang="sr-Cyrl-CS" sz="2000" b="1" dirty="0" smtClean="0">
              <a:latin typeface="Palatino Linotype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545615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2000"/>
            <a:ext cx="86868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smtClean="0">
                <a:solidFill>
                  <a:srgbClr val="FF6699"/>
                </a:solidFill>
                <a:latin typeface="Palatino Linotype" pitchFamily="18" charset="0"/>
              </a:rPr>
              <a:t>Дијагноза: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ЕХО абдомена (</a:t>
            </a:r>
            <a:r>
              <a:rPr lang="x-none" sz="1600" dirty="0" err="1" smtClean="0">
                <a:latin typeface="Palatino Linotype" pitchFamily="18" charset="0"/>
              </a:rPr>
              <a:t>дилатација</a:t>
            </a:r>
            <a:r>
              <a:rPr lang="x-none" sz="1600" dirty="0" smtClean="0">
                <a:latin typeface="Palatino Linotype" pitchFamily="18" charset="0"/>
              </a:rPr>
              <a:t> дуктус </a:t>
            </a:r>
            <a:r>
              <a:rPr lang="x-none" sz="1600" dirty="0" err="1" smtClean="0">
                <a:latin typeface="Palatino Linotype" pitchFamily="18" charset="0"/>
              </a:rPr>
              <a:t>холедохуса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dirty="0" err="1" smtClean="0">
                <a:latin typeface="Palatino Linotype" pitchFamily="18" charset="0"/>
              </a:rPr>
              <a:t>панкреасног</a:t>
            </a:r>
            <a:r>
              <a:rPr lang="x-none" sz="1600" dirty="0" smtClean="0">
                <a:latin typeface="Palatino Linotype" pitchFamily="18" charset="0"/>
              </a:rPr>
              <a:t> канала-опструкција) и ЦТ абдомена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Ангигографија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Езофагогастродуоденоскопија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ЕРЦП 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1600" b="1" dirty="0" smtClean="0">
                <a:solidFill>
                  <a:srgbClr val="FF6699"/>
                </a:solidFill>
                <a:latin typeface="Palatino Linotype" pitchFamily="18" charset="0"/>
              </a:rPr>
              <a:t>Маркери лоше прогнозе</a:t>
            </a:r>
            <a:r>
              <a:rPr lang="x-none" sz="1600" b="1" smtClean="0">
                <a:solidFill>
                  <a:srgbClr val="FF6699"/>
                </a:solidFill>
                <a:latin typeface="Palatino Linotype" pitchFamily="18" charset="0"/>
              </a:rPr>
              <a:t>:</a:t>
            </a:r>
            <a:endParaRPr lang="x-none" sz="1600" b="1" dirty="0" smtClean="0">
              <a:solidFill>
                <a:srgbClr val="FF6699"/>
              </a:solidFill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Велики тумори (</a:t>
            </a:r>
            <a:r>
              <a:rPr lang="en-US" sz="1600" dirty="0" smtClean="0">
                <a:latin typeface="Palatino Linotype" pitchFamily="18" charset="0"/>
              </a:rPr>
              <a:t>&gt;25 mm)</a:t>
            </a:r>
            <a:r>
              <a:rPr lang="x-none" sz="1600" dirty="0" smtClean="0">
                <a:latin typeface="Palatino Linotype" pitchFamily="18" charset="0"/>
              </a:rPr>
              <a:t>, присуство метастаза у локалним лимфним чворовима, инвазија главе панкреаса</a:t>
            </a:r>
          </a:p>
          <a:p>
            <a:pPr>
              <a:lnSpc>
                <a:spcPct val="150000"/>
              </a:lnSpc>
            </a:pPr>
            <a:r>
              <a:rPr lang="x-none" sz="1600" b="1" smtClean="0">
                <a:solidFill>
                  <a:srgbClr val="FF6699"/>
                </a:solidFill>
                <a:latin typeface="Palatino Linotype" pitchFamily="18" charset="0"/>
              </a:rPr>
              <a:t>Терапија</a:t>
            </a:r>
            <a:r>
              <a:rPr lang="en-US" sz="1600" b="1" dirty="0" smtClean="0">
                <a:solidFill>
                  <a:srgbClr val="FF6699"/>
                </a:solidFill>
                <a:latin typeface="Palatino Linotype" pitchFamily="18" charset="0"/>
              </a:rPr>
              <a:t>:</a:t>
            </a:r>
            <a:endParaRPr lang="x-none" sz="1600" b="1" dirty="0" smtClean="0">
              <a:solidFill>
                <a:srgbClr val="FF6699"/>
              </a:solidFill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Хирургија (</a:t>
            </a:r>
            <a:r>
              <a:rPr lang="x-none" sz="1600" dirty="0" err="1" smtClean="0">
                <a:latin typeface="Palatino Linotype" pitchFamily="18" charset="0"/>
              </a:rPr>
              <a:t>Whipple</a:t>
            </a:r>
            <a:r>
              <a:rPr lang="x-none" sz="1600" dirty="0" smtClean="0">
                <a:latin typeface="Palatino Linotype" pitchFamily="18" charset="0"/>
              </a:rPr>
              <a:t>-ова операција-</a:t>
            </a:r>
            <a:r>
              <a:rPr lang="x-none" sz="1600" dirty="0" err="1" smtClean="0">
                <a:latin typeface="Palatino Linotype" pitchFamily="18" charset="0"/>
              </a:rPr>
              <a:t>ресекција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антрума</a:t>
            </a:r>
            <a:r>
              <a:rPr lang="x-none" sz="1600" dirty="0" smtClean="0">
                <a:latin typeface="Palatino Linotype" pitchFamily="18" charset="0"/>
              </a:rPr>
              <a:t>, дванаестопалачног црева, горњег дела </a:t>
            </a:r>
            <a:r>
              <a:rPr lang="x-none" sz="1600" dirty="0" err="1" smtClean="0">
                <a:latin typeface="Palatino Linotype" pitchFamily="18" charset="0"/>
              </a:rPr>
              <a:t>јејунума</a:t>
            </a:r>
            <a:r>
              <a:rPr lang="x-none" sz="1600" dirty="0" smtClean="0">
                <a:latin typeface="Palatino Linotype" pitchFamily="18" charset="0"/>
              </a:rPr>
              <a:t>, жучне кесе, </a:t>
            </a:r>
            <a:r>
              <a:rPr lang="x-none" sz="1600" dirty="0" err="1" smtClean="0">
                <a:latin typeface="Palatino Linotype" pitchFamily="18" charset="0"/>
              </a:rPr>
              <a:t>дисталног</a:t>
            </a:r>
            <a:r>
              <a:rPr lang="x-none" sz="1600" dirty="0" smtClean="0">
                <a:latin typeface="Palatino Linotype" pitchFamily="18" charset="0"/>
              </a:rPr>
              <a:t> дела </a:t>
            </a:r>
            <a:r>
              <a:rPr lang="x-none" sz="1600" dirty="0" err="1" smtClean="0">
                <a:latin typeface="Palatino Linotype" pitchFamily="18" charset="0"/>
              </a:rPr>
              <a:t>холедохуса</a:t>
            </a:r>
            <a:r>
              <a:rPr lang="x-none" sz="1600" dirty="0" smtClean="0">
                <a:latin typeface="Palatino Linotype" pitchFamily="18" charset="0"/>
              </a:rPr>
              <a:t>, главе и врата панкреаса са припадајућим лимфним чворовима)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Палијативна терапија код присуства јетриних или удаљених метастаза (</a:t>
            </a:r>
            <a:r>
              <a:rPr lang="x-none" sz="1600" dirty="0" err="1" smtClean="0">
                <a:latin typeface="Palatino Linotype" pitchFamily="18" charset="0"/>
              </a:rPr>
              <a:t>ендоскопско</a:t>
            </a:r>
            <a:r>
              <a:rPr lang="x-none" sz="1600" dirty="0" smtClean="0">
                <a:latin typeface="Palatino Linotype" pitchFamily="18" charset="0"/>
              </a:rPr>
              <a:t> постављање </a:t>
            </a:r>
            <a:r>
              <a:rPr lang="x-none" sz="1600" dirty="0" err="1" smtClean="0">
                <a:latin typeface="Palatino Linotype" pitchFamily="18" charset="0"/>
              </a:rPr>
              <a:t>ендопротеза</a:t>
            </a:r>
            <a:r>
              <a:rPr lang="x-none" sz="1600" dirty="0" smtClean="0">
                <a:latin typeface="Palatino Linotype" pitchFamily="18" charset="0"/>
              </a:rPr>
              <a:t> или хируршко креирање </a:t>
            </a:r>
            <a:r>
              <a:rPr lang="x-none" sz="1600" err="1" smtClean="0">
                <a:latin typeface="Palatino Linotype" pitchFamily="18" charset="0"/>
              </a:rPr>
              <a:t>билијарнодигестивног</a:t>
            </a:r>
            <a:r>
              <a:rPr lang="x-none" sz="1600" smtClean="0">
                <a:latin typeface="Palatino Linotype" pitchFamily="18" charset="0"/>
              </a:rPr>
              <a:t> bypassa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Хемио</a:t>
            </a:r>
            <a:r>
              <a:rPr lang="x-none" sz="1600" dirty="0" smtClean="0">
                <a:latin typeface="Palatino Linotype" pitchFamily="18" charset="0"/>
              </a:rPr>
              <a:t> и радио терапија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algn="ctr" eaLnBrk="0" hangingPunct="0"/>
            <a:r>
              <a:rPr lang="sr-Cyrl-CS" sz="2000" b="1" dirty="0" smtClean="0">
                <a:latin typeface="Palatino Linotype" pitchFamily="18" charset="0"/>
                <a:cs typeface="Times New Roman" pitchFamily="18" charset="0"/>
              </a:rPr>
              <a:t>Карцином папиле </a:t>
            </a:r>
            <a:r>
              <a:rPr lang="en-US" sz="2000" b="1" dirty="0" err="1" smtClean="0">
                <a:latin typeface="Palatino Linotype" pitchFamily="18" charset="0"/>
                <a:cs typeface="Times New Roman" pitchFamily="18" charset="0"/>
              </a:rPr>
              <a:t>Vateri</a:t>
            </a:r>
            <a:endParaRPr lang="sr-Cyrl-CS" sz="2000" b="1" dirty="0" smtClean="0">
              <a:latin typeface="Palatino Linotype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662396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8288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Palatino Linotype" pitchFamily="18" charset="0"/>
              </a:rPr>
              <a:t>ОСТАЛЕ БОЛЕСТИ БИЛИЈАРНОГ ТРАКТА</a:t>
            </a:r>
            <a:r>
              <a:rPr lang="en-US" sz="3200" b="1" dirty="0" smtClean="0">
                <a:solidFill>
                  <a:schemeClr val="bg1"/>
                </a:solidFill>
                <a:latin typeface="Palatino Linotype" pitchFamily="18" charset="0"/>
              </a:rPr>
              <a:t/>
            </a:r>
            <a:br>
              <a:rPr lang="en-US" sz="3200" b="1" dirty="0" smtClean="0">
                <a:solidFill>
                  <a:schemeClr val="bg1"/>
                </a:solidFill>
                <a:latin typeface="Palatino Linotype" pitchFamily="18" charset="0"/>
              </a:rPr>
            </a:br>
            <a:r>
              <a:rPr lang="sr-Cyrl-RS" sz="3200" b="1" dirty="0" smtClean="0">
                <a:solidFill>
                  <a:schemeClr val="bg1"/>
                </a:solidFill>
                <a:latin typeface="Palatino Linotype" pitchFamily="18" charset="0"/>
              </a:rPr>
              <a:t>Поремећај мотилитета билијарног састава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64008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solidFill>
                  <a:schemeClr val="bg1"/>
                </a:solidFill>
                <a:latin typeface="Palatino Linotype" pitchFamily="18" charset="0"/>
              </a:rPr>
              <a:t>Преузето са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https://www.onhealth.com/content/1/inflammatory_bowel_disease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5122" name="Picture 2" descr="https://cdn-prod.medicalnewstoday.com/content/images/articles/311/311357/an-image-of-the-liver-and-gallbladder.jpg"/>
          <p:cNvPicPr>
            <a:picLocks noChangeAspect="1" noChangeArrowheads="1"/>
          </p:cNvPicPr>
          <p:nvPr/>
        </p:nvPicPr>
        <p:blipFill>
          <a:blip r:embed="rId2" cstate="print"/>
          <a:srcRect t="11940" b="8955"/>
          <a:stretch>
            <a:fillRect/>
          </a:stretch>
        </p:blipFill>
        <p:spPr bwMode="auto">
          <a:xfrm>
            <a:off x="1295400" y="1985264"/>
            <a:ext cx="6692660" cy="4729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693003"/>
            <a:ext cx="89154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ДИСКИНЕЗИЈА: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Поремећај </a:t>
            </a:r>
            <a:r>
              <a:rPr lang="x-none" sz="1600" dirty="0" smtClean="0">
                <a:latin typeface="Palatino Linotype" pitchFamily="18" charset="0"/>
              </a:rPr>
              <a:t>пражњења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Поремећај пуњења (не може се </a:t>
            </a:r>
            <a:r>
              <a:rPr lang="x-none" sz="1600" err="1" smtClean="0">
                <a:latin typeface="Palatino Linotype" pitchFamily="18" charset="0"/>
              </a:rPr>
              <a:t>дијагностиковати</a:t>
            </a:r>
            <a:r>
              <a:rPr lang="x-none" sz="1600" smtClean="0">
                <a:latin typeface="Palatino Linotype" pitchFamily="18" charset="0"/>
              </a:rPr>
              <a:t>)</a:t>
            </a:r>
            <a:endParaRPr lang="sr-Cyrl-RS" sz="1600" dirty="0" smtClean="0">
              <a:latin typeface="Palatino Linotype" pitchFamily="18" charset="0"/>
            </a:endParaRPr>
          </a:p>
          <a:p>
            <a:r>
              <a:rPr lang="x-none" b="1" smtClean="0">
                <a:latin typeface="Palatino Linotype" pitchFamily="18" charset="0"/>
              </a:rPr>
              <a:t>Узроци поремећаја пражњења жучне кесе</a:t>
            </a:r>
          </a:p>
          <a:p>
            <a:pPr fontAlgn="t"/>
            <a:r>
              <a:rPr lang="x-none" u="sng" smtClean="0">
                <a:latin typeface="Palatino Linotype" pitchFamily="18" charset="0"/>
              </a:rPr>
              <a:t>Примарни</a:t>
            </a:r>
            <a:r>
              <a:rPr lang="sr-Cyrl-RS" u="sng" dirty="0" smtClean="0">
                <a:latin typeface="Palatino Linotype" pitchFamily="18" charset="0"/>
              </a:rPr>
              <a:t>:</a:t>
            </a:r>
            <a:endParaRPr lang="x-none" u="sng" smtClean="0">
              <a:latin typeface="Palatino Linotype" pitchFamily="18" charset="0"/>
            </a:endParaRPr>
          </a:p>
          <a:p>
            <a:pPr fontAlgn="t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Поремећај глатке мускулатуре</a:t>
            </a:r>
            <a:endParaRPr lang="en-US" sz="1600" dirty="0" smtClean="0">
              <a:latin typeface="Palatino Linotype" pitchFamily="18" charset="0"/>
            </a:endParaRPr>
          </a:p>
          <a:p>
            <a:pPr fontAlgn="t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Неурохуморални дефекти</a:t>
            </a:r>
            <a:endParaRPr lang="en-US" sz="1600" dirty="0" smtClean="0">
              <a:latin typeface="Palatino Linotype" pitchFamily="18" charset="0"/>
            </a:endParaRPr>
          </a:p>
          <a:p>
            <a:pPr fontAlgn="t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Инкоординација односа жучна кеса/цистични канал</a:t>
            </a:r>
          </a:p>
          <a:p>
            <a:pPr fontAlgn="t"/>
            <a:r>
              <a:rPr lang="x-none" u="sng" smtClean="0">
                <a:latin typeface="Palatino Linotype" pitchFamily="18" charset="0"/>
              </a:rPr>
              <a:t>Секундарни</a:t>
            </a:r>
            <a:r>
              <a:rPr lang="sr-Cyrl-RS" u="sng" dirty="0" smtClean="0">
                <a:latin typeface="Palatino Linotype" pitchFamily="18" charset="0"/>
              </a:rPr>
              <a:t>:</a:t>
            </a:r>
            <a:endParaRPr lang="x-none" u="sng" smtClean="0">
              <a:latin typeface="Palatino Linotype" pitchFamily="18" charset="0"/>
            </a:endParaRPr>
          </a:p>
          <a:p>
            <a:pPr fontAlgn="t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Хормонални: трудноћа, соматостатином, терапија соматостатином</a:t>
            </a:r>
          </a:p>
          <a:p>
            <a:pPr fontAlgn="t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Постоперативно: ресекција желуца</a:t>
            </a:r>
            <a:endParaRPr lang="en-US" sz="1600" dirty="0" smtClean="0">
              <a:latin typeface="Palatino Linotype" pitchFamily="18" charset="0"/>
            </a:endParaRPr>
          </a:p>
          <a:p>
            <a:pPr fontAlgn="t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Системски: шећерна болест, цироза, целијакија</a:t>
            </a:r>
          </a:p>
          <a:p>
            <a:pPr fontAlgn="t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Запаљенски: жучни каменци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00" y="3962400"/>
            <a:ext cx="8915400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sr-Cyrl-RS" sz="1600" b="1" dirty="0" smtClean="0">
              <a:solidFill>
                <a:srgbClr val="FF0000"/>
              </a:solidFill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smtClean="0">
                <a:latin typeface="Palatino Linotype" pitchFamily="18" charset="0"/>
              </a:rPr>
              <a:t>Клиничке </a:t>
            </a:r>
            <a:r>
              <a:rPr lang="x-none" b="1" dirty="0" smtClean="0">
                <a:latin typeface="Palatino Linotype" pitchFamily="18" charset="0"/>
              </a:rPr>
              <a:t>манифестације</a:t>
            </a:r>
            <a:r>
              <a:rPr lang="x-none" b="1" smtClean="0">
                <a:latin typeface="Palatino Linotype" pitchFamily="18" charset="0"/>
              </a:rPr>
              <a:t>: </a:t>
            </a:r>
            <a:r>
              <a:rPr lang="sr-Cyrl-RS" b="1" dirty="0" smtClean="0">
                <a:latin typeface="Palatino Linotype" pitchFamily="18" charset="0"/>
              </a:rPr>
              <a:t>                     </a:t>
            </a:r>
            <a:endParaRPr lang="x-none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Жене средње животне доби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Клиничка слика </a:t>
            </a:r>
            <a:r>
              <a:rPr lang="x-none" sz="1600" dirty="0" err="1" smtClean="0">
                <a:latin typeface="Palatino Linotype" pitchFamily="18" charset="0"/>
              </a:rPr>
              <a:t>билијарне</a:t>
            </a:r>
            <a:r>
              <a:rPr lang="x-none" sz="1600" dirty="0" smtClean="0">
                <a:latin typeface="Palatino Linotype" pitchFamily="18" charset="0"/>
              </a:rPr>
              <a:t> колике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Осетљивост испод ДРЛ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algn="ctr" eaLnBrk="0" hangingPunct="0"/>
            <a:r>
              <a:rPr lang="ru-RU" sz="2000" b="1" dirty="0" smtClean="0">
                <a:latin typeface="Palatino Linotype" pitchFamily="18" charset="0"/>
                <a:cs typeface="Times New Roman" pitchFamily="18" charset="0"/>
              </a:rPr>
              <a:t>ПОРЕМЕЋАЈ МОТИЛИТЕТА ЖУЧНЕ КЕСЕ </a:t>
            </a:r>
          </a:p>
        </p:txBody>
      </p:sp>
    </p:spTree>
    <p:extLst>
      <p:ext uri="{BB962C8B-B14F-4D97-AF65-F5344CB8AC3E}">
        <p14:creationId xmlns:p14="http://schemas.microsoft.com/office/powerpoint/2010/main" xmlns="" val="198286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24641"/>
            <a:ext cx="8763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sr-Cyrl-RS" sz="16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Дијагноза: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ЕХО </a:t>
            </a:r>
            <a:r>
              <a:rPr lang="x-none" sz="1600" smtClean="0">
                <a:latin typeface="Palatino Linotype" pitchFamily="18" charset="0"/>
              </a:rPr>
              <a:t>абдомена (</a:t>
            </a:r>
            <a:r>
              <a:rPr lang="sr-Cyrl-RS" sz="1600" dirty="0" smtClean="0">
                <a:latin typeface="Palatino Linotype" pitchFamily="18" charset="0"/>
              </a:rPr>
              <a:t>уредан налаз</a:t>
            </a:r>
            <a:r>
              <a:rPr lang="x-none" sz="160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Ендоскопија</a:t>
            </a:r>
            <a:r>
              <a:rPr lang="x-none" sz="1600" dirty="0" smtClean="0">
                <a:latin typeface="Palatino Linotype" pitchFamily="18" charset="0"/>
              </a:rPr>
              <a:t> и ЕРЦП-е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Холецистокинински </a:t>
            </a:r>
            <a:r>
              <a:rPr lang="x-none" sz="1600" smtClean="0">
                <a:latin typeface="Palatino Linotype" pitchFamily="18" charset="0"/>
              </a:rPr>
              <a:t>провокаци</a:t>
            </a:r>
            <a:r>
              <a:rPr lang="sr-Cyrl-RS" sz="1600" dirty="0" smtClean="0">
                <a:latin typeface="Palatino Linotype" pitchFamily="18" charset="0"/>
              </a:rPr>
              <a:t>они тест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(провоцирање болова испод ДРЛ и контракције </a:t>
            </a:r>
            <a:r>
              <a:rPr lang="x-none" sz="1600" err="1" smtClean="0">
                <a:latin typeface="Palatino Linotype" pitchFamily="18" charset="0"/>
              </a:rPr>
              <a:t>ж.к</a:t>
            </a:r>
            <a:r>
              <a:rPr lang="x-none" sz="1600" smtClean="0">
                <a:latin typeface="Palatino Linotype" pitchFamily="18" charset="0"/>
              </a:rPr>
              <a:t>.)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Сцинтиграфија жучне кесе</a:t>
            </a:r>
            <a:endParaRPr lang="sr-Cyrl-RS" sz="1600" dirty="0" smtClean="0">
              <a:latin typeface="Palatino Linotype" pitchFamily="18" charset="0"/>
            </a:endParaRPr>
          </a:p>
          <a:p>
            <a:endParaRPr lang="sr-Cyrl-RS" sz="1600" dirty="0" smtClean="0">
              <a:latin typeface="Palatino Linotype" pitchFamily="18" charset="0"/>
            </a:endParaRPr>
          </a:p>
          <a:p>
            <a:r>
              <a:rPr lang="sr-Cyrl-RS" sz="1600" dirty="0" smtClean="0">
                <a:latin typeface="Palatino Linotype" pitchFamily="18" charset="0"/>
              </a:rPr>
              <a:t>Критерјуми за дијагнозу: </a:t>
            </a:r>
          </a:p>
          <a:p>
            <a:r>
              <a:rPr lang="x-none" sz="1600" smtClean="0">
                <a:latin typeface="Palatino Linotype" pitchFamily="18" charset="0"/>
              </a:rPr>
              <a:t>Рекурентне епизоде болова средњег или јачег интензитета у епигастријуму и испод ДРЛ који трају 20 и више минута, у периоду од најмање 3 месеца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умерена бол-захтева прекид дневних активности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бол јачег интензитета-захтева лечење</a:t>
            </a:r>
          </a:p>
          <a:p>
            <a:r>
              <a:rPr lang="x-none" sz="1600" smtClean="0">
                <a:latin typeface="Palatino Linotype" pitchFamily="18" charset="0"/>
              </a:rPr>
              <a:t>Болови повезани са: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мучнином и повраћањем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ширењем у леђа и десну субскапсуларну регију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јављају се након оброка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буде болесника из сна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нема доказа органског обољења</a:t>
            </a:r>
            <a:endParaRPr lang="x-none" sz="1600" smtClean="0">
              <a:latin typeface="Palatino Linotyp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105400"/>
            <a:ext cx="891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Терапија</a:t>
            </a:r>
            <a:r>
              <a:rPr lang="x-none" sz="1600" b="1" dirty="0" smtClean="0">
                <a:latin typeface="Palatino Linotype" pitchFamily="18" charset="0"/>
              </a:rPr>
              <a:t>: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Прокинетици</a:t>
            </a:r>
            <a:r>
              <a:rPr lang="x-none" sz="1600" dirty="0" smtClean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Холецистектомија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algn="ctr" eaLnBrk="0" hangingPunct="0"/>
            <a:r>
              <a:rPr lang="ru-RU" sz="2000" b="1" dirty="0" smtClean="0">
                <a:latin typeface="Palatino Linotype" pitchFamily="18" charset="0"/>
                <a:cs typeface="Times New Roman" pitchFamily="18" charset="0"/>
              </a:rPr>
              <a:t>ПОРЕМЕЋАЈ МОТИЛИТЕТА ЖУЧНЕ КЕСЕ дијагноза и лечење</a:t>
            </a:r>
          </a:p>
        </p:txBody>
      </p:sp>
    </p:spTree>
    <p:extLst>
      <p:ext uri="{BB962C8B-B14F-4D97-AF65-F5344CB8AC3E}">
        <p14:creationId xmlns:p14="http://schemas.microsoft.com/office/powerpoint/2010/main" xmlns="" val="315336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561231"/>
            <a:ext cx="89916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ru-RU" sz="1600" dirty="0" smtClean="0">
                <a:latin typeface="Palatino Linotype" pitchFamily="18" charset="0"/>
              </a:rPr>
              <a:t> </a:t>
            </a:r>
            <a:endParaRPr lang="ru-RU" sz="16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Palatino Linotype" pitchFamily="18" charset="0"/>
              </a:rPr>
              <a:t>Врсте жучних каменаца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600" dirty="0" smtClean="0">
                <a:latin typeface="Palatino Linotype" pitchFamily="18" charset="0"/>
              </a:rPr>
              <a:t>Холестеролски  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600" dirty="0" smtClean="0">
                <a:latin typeface="Palatino Linotype" pitchFamily="18" charset="0"/>
              </a:rPr>
              <a:t>Пигментни   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600" dirty="0" smtClean="0">
                <a:latin typeface="Palatino Linotype" pitchFamily="18" charset="0"/>
              </a:rPr>
              <a:t>Мешани</a:t>
            </a:r>
            <a:endParaRPr lang="sr-Latn-CS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ru-RU" sz="16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Холестеролски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Чисти холестеролски каменци-10%, велики, солитарни, жуто беле боје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600" dirty="0" smtClean="0">
                <a:latin typeface="Palatino Linotype" pitchFamily="18" charset="0"/>
              </a:rPr>
              <a:t>M</a:t>
            </a:r>
            <a:r>
              <a:rPr lang="x-none" sz="1600" smtClean="0">
                <a:latin typeface="Palatino Linotype" pitchFamily="18" charset="0"/>
              </a:rPr>
              <a:t>ешовити холестеролски каменци-70%, мултипли са више од 70% холестерола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60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Пигментни-</a:t>
            </a:r>
            <a:r>
              <a:rPr lang="x-none" sz="1600" smtClean="0">
                <a:latin typeface="Palatino Linotype" pitchFamily="18" charset="0"/>
              </a:rPr>
              <a:t>око 20% жучних каменаца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Црни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Смеђи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Код нас црни каменци (к</a:t>
            </a:r>
            <a:r>
              <a:rPr lang="en-US" sz="1600" dirty="0" smtClean="0">
                <a:latin typeface="Palatino Linotype" pitchFamily="18" charset="0"/>
              </a:rPr>
              <a:t>a</a:t>
            </a:r>
            <a:r>
              <a:rPr lang="x-none" sz="1600" smtClean="0">
                <a:latin typeface="Palatino Linotype" pitchFamily="18" charset="0"/>
              </a:rPr>
              <a:t>м</a:t>
            </a:r>
            <a:r>
              <a:rPr lang="en-US" sz="1600" dirty="0" smtClean="0">
                <a:latin typeface="Palatino Linotype" pitchFamily="18" charset="0"/>
              </a:rPr>
              <a:t>e</a:t>
            </a:r>
            <a:r>
              <a:rPr lang="x-none" sz="1600" smtClean="0">
                <a:latin typeface="Palatino Linotype" pitchFamily="18" charset="0"/>
              </a:rPr>
              <a:t>нци западног типа), црни, хомогени и глатки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Каменци смеђе боје (оријентални каменци)-код бактеријских инфекција билијарног тракта, мекани и ламинарни</a:t>
            </a:r>
          </a:p>
          <a:p>
            <a:pPr>
              <a:lnSpc>
                <a:spcPct val="150000"/>
              </a:lnSpc>
            </a:pPr>
            <a:endParaRPr lang="sr-Latn-CS" sz="1600" b="1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endParaRPr lang="x-none" sz="1600" b="1" dirty="0">
              <a:latin typeface="Palatino Linotype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Врсте жучних каменаца</a:t>
            </a:r>
          </a:p>
        </p:txBody>
      </p:sp>
      <p:pic>
        <p:nvPicPr>
          <p:cNvPr id="74754" name="Picture 2" descr="Å½uÄni kamen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457200"/>
            <a:ext cx="5181600" cy="2514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3707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99408"/>
            <a:ext cx="8991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Клиничке манифестације:</a:t>
            </a:r>
            <a:endParaRPr lang="x-none" sz="1600" b="1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sz="1600" dirty="0" err="1" smtClean="0">
                <a:latin typeface="Palatino Linotype" pitchFamily="18" charset="0"/>
              </a:rPr>
              <a:t>Симптоматологија</a:t>
            </a:r>
            <a:r>
              <a:rPr lang="x-none" sz="1600" dirty="0" smtClean="0">
                <a:latin typeface="Palatino Linotype" pitchFamily="18" charset="0"/>
              </a:rPr>
              <a:t> везана за </a:t>
            </a:r>
            <a:r>
              <a:rPr lang="x-none" sz="1600" dirty="0" err="1" smtClean="0">
                <a:latin typeface="Palatino Linotype" pitchFamily="18" charset="0"/>
              </a:rPr>
              <a:t>билијарни</a:t>
            </a:r>
            <a:r>
              <a:rPr lang="x-none" sz="1600" dirty="0" smtClean="0">
                <a:latin typeface="Palatino Linotype" pitchFamily="18" charset="0"/>
              </a:rPr>
              <a:t> тракт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sz="1600" dirty="0" err="1" smtClean="0">
                <a:latin typeface="Palatino Linotype" pitchFamily="18" charset="0"/>
              </a:rPr>
              <a:t>Симптоматологија</a:t>
            </a:r>
            <a:r>
              <a:rPr lang="x-none" sz="1600" dirty="0" smtClean="0">
                <a:latin typeface="Palatino Linotype" pitchFamily="18" charset="0"/>
              </a:rPr>
              <a:t> везана за панкреас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Жене средње животне доби</a:t>
            </a:r>
          </a:p>
          <a:p>
            <a:pPr fontAlgn="t"/>
            <a:r>
              <a:rPr lang="x-none" sz="1600" dirty="0" err="1" smtClean="0">
                <a:latin typeface="Palatino Linotype" pitchFamily="18" charset="0"/>
              </a:rPr>
              <a:t>Рецедивирајуће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билијарне</a:t>
            </a:r>
            <a:r>
              <a:rPr lang="x-none" sz="1600" dirty="0" smtClean="0">
                <a:latin typeface="Palatino Linotype" pitchFamily="18" charset="0"/>
              </a:rPr>
              <a:t> колике, најчешће 5 година </a:t>
            </a:r>
            <a:r>
              <a:rPr lang="x-none" sz="1600" smtClean="0">
                <a:latin typeface="Palatino Linotype" pitchFamily="18" charset="0"/>
              </a:rPr>
              <a:t>након холецистектомије</a:t>
            </a:r>
            <a:endParaRPr lang="sr-Cyrl-RS" sz="1600" dirty="0" smtClean="0">
              <a:latin typeface="Palatino Linotype" pitchFamily="18" charset="0"/>
            </a:endParaRPr>
          </a:p>
          <a:p>
            <a:pPr fontAlgn="t"/>
            <a:endParaRPr lang="sr-Cyrl-RS" sz="16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Дијагноза: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Лабораторијске анализе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ЕХО абдомена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ЕРЦП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Манометрија О</a:t>
            </a:r>
            <a:r>
              <a:rPr lang="sr-Cyrl-RS" sz="1600" smtClean="0">
                <a:latin typeface="Palatino Linotype" pitchFamily="18" charset="0"/>
              </a:rPr>
              <a:t>дијевог сфинктера</a:t>
            </a:r>
            <a:endParaRPr lang="x-none" sz="1600" smtClean="0">
              <a:latin typeface="Palatino Linotype" pitchFamily="18" charset="0"/>
            </a:endParaRPr>
          </a:p>
          <a:p>
            <a:pPr fontAlgn="t"/>
            <a:endParaRPr lang="sr-Cyrl-RS" sz="1600" b="1" dirty="0" smtClean="0">
              <a:latin typeface="Palatino Linotype" pitchFamily="18" charset="0"/>
            </a:endParaRPr>
          </a:p>
          <a:p>
            <a:pPr fontAlgn="t"/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algn="ctr" eaLnBrk="0" hangingPunct="0"/>
            <a:r>
              <a:rPr lang="ru-RU" sz="2000" b="1" dirty="0" smtClean="0">
                <a:latin typeface="Palatino Linotype" pitchFamily="18" charset="0"/>
                <a:cs typeface="Times New Roman" pitchFamily="18" charset="0"/>
              </a:rPr>
              <a:t>ПОРЕМЕЋАЈ МОТИЛИТЕТА </a:t>
            </a:r>
            <a:r>
              <a:rPr lang="en-US" sz="2000" b="1" dirty="0" smtClean="0">
                <a:latin typeface="Palatino Linotype" pitchFamily="18" charset="0"/>
                <a:cs typeface="Times New Roman" pitchFamily="18" charset="0"/>
              </a:rPr>
              <a:t>ODDI-</a:t>
            </a:r>
            <a:r>
              <a:rPr lang="ru-RU" sz="2000" b="1" dirty="0" smtClean="0">
                <a:latin typeface="Palatino Linotype" pitchFamily="18" charset="0"/>
                <a:cs typeface="Times New Roman" pitchFamily="18" charset="0"/>
              </a:rPr>
              <a:t>ЈЕВОГ СФИНКТЕРА</a:t>
            </a:r>
          </a:p>
        </p:txBody>
      </p:sp>
    </p:spTree>
    <p:extLst>
      <p:ext uri="{BB962C8B-B14F-4D97-AF65-F5344CB8AC3E}">
        <p14:creationId xmlns:p14="http://schemas.microsoft.com/office/powerpoint/2010/main" xmlns="" val="375121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04800"/>
            <a:ext cx="8763000" cy="580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endParaRPr lang="sr-Cyrl-RS" sz="1600" b="1" dirty="0" smtClean="0">
              <a:latin typeface="Palatino Linotype" pitchFamily="18" charset="0"/>
            </a:endParaRPr>
          </a:p>
          <a:p>
            <a:pPr fontAlgn="t"/>
            <a:r>
              <a:rPr lang="sr-Cyrl-RS" sz="1600" b="1" dirty="0" smtClean="0">
                <a:latin typeface="Palatino Linotype" pitchFamily="18" charset="0"/>
              </a:rPr>
              <a:t>К</a:t>
            </a:r>
            <a:r>
              <a:rPr lang="x-none" sz="1600" b="1" smtClean="0">
                <a:latin typeface="Palatino Linotype" pitchFamily="18" charset="0"/>
              </a:rPr>
              <a:t>ритеријуми за</a:t>
            </a:r>
            <a:r>
              <a:rPr lang="sr-Cyrl-RS" sz="1600" b="1" dirty="0" smtClean="0">
                <a:latin typeface="Palatino Linotype" pitchFamily="18" charset="0"/>
              </a:rPr>
              <a:t> дијагнозу</a:t>
            </a:r>
            <a:r>
              <a:rPr lang="x-none" sz="1600" b="1" smtClean="0">
                <a:latin typeface="Palatino Linotype" pitchFamily="18" charset="0"/>
              </a:rPr>
              <a:t> дисфункциј</a:t>
            </a:r>
            <a:r>
              <a:rPr lang="sr-Cyrl-RS" sz="1600" b="1" dirty="0" smtClean="0">
                <a:latin typeface="Palatino Linotype" pitchFamily="18" charset="0"/>
              </a:rPr>
              <a:t>е</a:t>
            </a:r>
            <a:r>
              <a:rPr lang="x-none" sz="1600" b="1" smtClean="0">
                <a:latin typeface="Palatino Linotype" pitchFamily="18" charset="0"/>
              </a:rPr>
              <a:t> ОС-а</a:t>
            </a:r>
            <a:endParaRPr lang="sr-Cyrl-RS" sz="1600" b="1" dirty="0" smtClean="0">
              <a:latin typeface="Palatino Linotype" pitchFamily="18" charset="0"/>
            </a:endParaRPr>
          </a:p>
          <a:p>
            <a:pPr fontAlgn="t"/>
            <a:endParaRPr lang="x-none" sz="1600" b="1" smtClean="0">
              <a:latin typeface="Palatino Linotype" pitchFamily="18" charset="0"/>
            </a:endParaRPr>
          </a:p>
          <a:p>
            <a:pPr fontAlgn="t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Рекурентне епизоде болова умереног или тешког интензитета у трајању од најмање 3 месеца, болови су билијарног и/или панкреатичног типа, лоцирани у епигастријуму и/или десном горњем абдоминалном квадранту у трајању од најмање 20 минута, и/или рекурентни акутни панкреатитис</a:t>
            </a:r>
          </a:p>
          <a:p>
            <a:pPr fontAlgn="t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Транзиторн</a:t>
            </a:r>
            <a:r>
              <a:rPr lang="sr-Cyrl-RS" sz="1600" dirty="0" smtClean="0">
                <a:latin typeface="Palatino Linotype" pitchFamily="18" charset="0"/>
              </a:rPr>
              <a:t>и пораст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(</a:t>
            </a:r>
            <a:r>
              <a:rPr lang="x-none" sz="1600" smtClean="0">
                <a:latin typeface="Palatino Linotype" pitchFamily="18" charset="0"/>
              </a:rPr>
              <a:t>двоструко </a:t>
            </a:r>
            <a:r>
              <a:rPr lang="x-none" sz="1600" smtClean="0">
                <a:latin typeface="Palatino Linotype" pitchFamily="18" charset="0"/>
              </a:rPr>
              <a:t>или више) АСТ-а, АЛТ-а, АЛП-а и/или панкреатичних ензима, дилатирани жучни путеви, одсуство видљивих </a:t>
            </a:r>
            <a:r>
              <a:rPr lang="x-none" sz="1600" smtClean="0">
                <a:latin typeface="Palatino Linotype" pitchFamily="18" charset="0"/>
              </a:rPr>
              <a:t>структ</a:t>
            </a:r>
            <a:r>
              <a:rPr lang="sr-Cyrl-RS" sz="1600" dirty="0" smtClean="0">
                <a:latin typeface="Palatino Linotype" pitchFamily="18" charset="0"/>
              </a:rPr>
              <a:t>урних </a:t>
            </a:r>
            <a:r>
              <a:rPr lang="x-none" sz="1600" smtClean="0">
                <a:latin typeface="Palatino Linotype" pitchFamily="18" charset="0"/>
              </a:rPr>
              <a:t>оштећења</a:t>
            </a:r>
            <a:endParaRPr lang="x-none" sz="1600" smtClean="0">
              <a:latin typeface="Palatino Linotype" pitchFamily="18" charset="0"/>
            </a:endParaRPr>
          </a:p>
          <a:p>
            <a:pPr fontAlgn="t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Болови повезани са: мучнином и повраћањем, ширењем у леђа и интерскапуларну регију (билијарни узрок) и/или бол која делимично попушта савијањем према напред (панкреатични бол), јављају се након оброка, буде болесника ноћу</a:t>
            </a:r>
            <a:endParaRPr lang="sr-Cyrl-RS" sz="1600" dirty="0" smtClean="0">
              <a:latin typeface="Palatino Linotype" pitchFamily="18" charset="0"/>
            </a:endParaRPr>
          </a:p>
          <a:p>
            <a:pPr fontAlgn="t"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Искључен други узрок тегоба</a:t>
            </a:r>
          </a:p>
          <a:p>
            <a:pPr fontAlgn="t"/>
            <a:endParaRPr lang="x-none" sz="160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Терапија</a:t>
            </a:r>
            <a:r>
              <a:rPr lang="x-none" sz="1600" b="1" dirty="0" smtClean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Бутилскополамин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Нитроглицерин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Блокатори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калцијумских</a:t>
            </a:r>
            <a:r>
              <a:rPr lang="x-none" sz="1600" dirty="0" smtClean="0">
                <a:latin typeface="Palatino Linotype" pitchFamily="18" charset="0"/>
              </a:rPr>
              <a:t> канала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Прокинетици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algn="ctr" eaLnBrk="0" hangingPunct="0"/>
            <a:r>
              <a:rPr lang="ru-RU" sz="2000" b="1" dirty="0" smtClean="0">
                <a:latin typeface="Palatino Linotype" pitchFamily="18" charset="0"/>
                <a:cs typeface="Times New Roman" pitchFamily="18" charset="0"/>
              </a:rPr>
              <a:t>ПОРЕМЕЋАЈ МОТИЛИТЕТА </a:t>
            </a:r>
            <a:r>
              <a:rPr lang="en-US" sz="2000" b="1" dirty="0" smtClean="0">
                <a:latin typeface="Palatino Linotype" pitchFamily="18" charset="0"/>
                <a:cs typeface="Times New Roman" pitchFamily="18" charset="0"/>
              </a:rPr>
              <a:t>ODDI-</a:t>
            </a:r>
            <a:r>
              <a:rPr lang="ru-RU" sz="2000" b="1" dirty="0" smtClean="0">
                <a:latin typeface="Palatino Linotype" pitchFamily="18" charset="0"/>
                <a:cs typeface="Times New Roman" pitchFamily="18" charset="0"/>
              </a:rPr>
              <a:t>ЈЕВОГ СФИНКТЕРА</a:t>
            </a:r>
          </a:p>
        </p:txBody>
      </p:sp>
    </p:spTree>
    <p:extLst>
      <p:ext uri="{BB962C8B-B14F-4D97-AF65-F5344CB8AC3E}">
        <p14:creationId xmlns:p14="http://schemas.microsoft.com/office/powerpoint/2010/main" xmlns="" val="196556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228600" y="425450"/>
            <a:ext cx="8229600" cy="5746750"/>
          </a:xfrm>
        </p:spPr>
        <p:txBody>
          <a:bodyPr>
            <a:noAutofit/>
          </a:bodyPr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Механизми настанка за </a:t>
            </a:r>
            <a:r>
              <a:rPr lang="sr-Cyrl-CS" sz="1600" b="1" dirty="0" err="1" smtClean="0">
                <a:latin typeface="Palatino Linotype" pitchFamily="18" charset="0"/>
                <a:cs typeface="Times New Roman" pitchFamily="18" charset="0"/>
              </a:rPr>
              <a:t>холестеролске</a:t>
            </a: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 и мешовите:</a:t>
            </a: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хиперсатурација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жучи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холестеролом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хиперсекреција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холестерола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и/или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смањена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хепатична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синтеза жучних киселина или оба заједно</a:t>
            </a: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поремећај у синтези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везикула</a:t>
            </a:r>
            <a:endParaRPr lang="sr-Cyrl-CS" sz="1600" dirty="0" smtClean="0">
              <a:latin typeface="Palatino Linotype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повећана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нуклеација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кристала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холестерол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монохидрата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у жучи 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мањак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антинуклеусних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фактора (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аполипопротеини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1 и 2)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или повећање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пронуклеусних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фактора (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немуцински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и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муцински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гликопротеини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)</a:t>
            </a: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повећање муља у жучи</a:t>
            </a:r>
          </a:p>
          <a:p>
            <a:pPr lvl="1" eaLnBrk="1" hangingPunct="1">
              <a:lnSpc>
                <a:spcPct val="150000"/>
              </a:lnSpc>
              <a:buFont typeface="Arial" pitchFamily="34" charset="0"/>
              <a:buNone/>
            </a:pPr>
            <a:endParaRPr lang="sr-Cyrl-CS" sz="1600" dirty="0" smtClean="0">
              <a:latin typeface="Palatino Linotype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sr-Cyrl-CS" sz="1600" b="1" dirty="0" smtClean="0">
                <a:latin typeface="Palatino Linotype" pitchFamily="18" charset="0"/>
                <a:cs typeface="Times New Roman" pitchFamily="18" charset="0"/>
              </a:rPr>
              <a:t>Механизми настанка за пигментне: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повећана концентрација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некоњугованог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sr-Cyrl-CS" sz="1600" dirty="0" err="1" smtClean="0">
                <a:latin typeface="Palatino Linotype" pitchFamily="18" charset="0"/>
                <a:cs typeface="Times New Roman" pitchFamily="18" charset="0"/>
              </a:rPr>
              <a:t>билирубина</a:t>
            </a:r>
            <a:r>
              <a:rPr lang="sr-Cyrl-CS" sz="1600" dirty="0" smtClean="0">
                <a:latin typeface="Palatino Linotype" pitchFamily="18" charset="0"/>
                <a:cs typeface="Times New Roman" pitchFamily="18" charset="0"/>
              </a:rPr>
              <a:t> у жучи</a:t>
            </a:r>
            <a:endParaRPr lang="en-US" sz="1600" dirty="0" smtClean="0">
              <a:latin typeface="Palatino Linotype" pitchFamily="18" charset="0"/>
            </a:endParaRPr>
          </a:p>
        </p:txBody>
      </p:sp>
      <p:sp>
        <p:nvSpPr>
          <p:cNvPr id="10243" name="Title 3"/>
          <p:cNvSpPr>
            <a:spLocks/>
          </p:cNvSpPr>
          <p:nvPr/>
        </p:nvSpPr>
        <p:spPr bwMode="auto">
          <a:xfrm>
            <a:off x="685800" y="273050"/>
            <a:ext cx="7772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Настанак жучних каменаца</a:t>
            </a:r>
          </a:p>
        </p:txBody>
      </p:sp>
    </p:spTree>
    <p:extLst>
      <p:ext uri="{BB962C8B-B14F-4D97-AF65-F5344CB8AC3E}">
        <p14:creationId xmlns:p14="http://schemas.microsoft.com/office/powerpoint/2010/main" xmlns="" val="292987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81000"/>
            <a:ext cx="85344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smtClean="0">
                <a:latin typeface="Palatino Linotype" pitchFamily="18" charset="0"/>
              </a:rPr>
              <a:t>Стар</a:t>
            </a:r>
            <a:r>
              <a:rPr lang="sr-Cyrl-RS" sz="1600" b="1" dirty="0" smtClean="0">
                <a:latin typeface="Palatino Linotype" pitchFamily="18" charset="0"/>
              </a:rPr>
              <a:t>ост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  <a:r>
              <a:rPr lang="x-none" sz="1600" smtClean="0">
                <a:latin typeface="Palatino Linotype" pitchFamily="18" charset="0"/>
              </a:rPr>
              <a:t>повећана </a:t>
            </a:r>
            <a:r>
              <a:rPr lang="x-none" sz="1600" dirty="0" err="1" smtClean="0">
                <a:latin typeface="Palatino Linotype" pitchFamily="18" charset="0"/>
              </a:rPr>
              <a:t>билијарна</a:t>
            </a:r>
            <a:r>
              <a:rPr lang="x-none" sz="1600" dirty="0" smtClean="0">
                <a:latin typeface="Palatino Linotype" pitchFamily="18" charset="0"/>
              </a:rPr>
              <a:t> секреција </a:t>
            </a:r>
            <a:r>
              <a:rPr lang="x-none" sz="1600" dirty="0" err="1" smtClean="0">
                <a:latin typeface="Palatino Linotype" pitchFamily="18" charset="0"/>
              </a:rPr>
              <a:t>холестерола</a:t>
            </a:r>
            <a:r>
              <a:rPr lang="x-none" sz="1600" dirty="0" smtClean="0">
                <a:latin typeface="Palatino Linotype" pitchFamily="18" charset="0"/>
              </a:rPr>
              <a:t> и смањена синтеза жучних соли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smtClean="0">
                <a:latin typeface="Palatino Linotype" pitchFamily="18" charset="0"/>
              </a:rPr>
              <a:t>Женски пол</a:t>
            </a:r>
            <a:r>
              <a:rPr lang="sr-Cyrl-RS" sz="1600" b="1" dirty="0" smtClean="0">
                <a:latin typeface="Palatino Linotype" pitchFamily="18" charset="0"/>
              </a:rPr>
              <a:t>:</a:t>
            </a:r>
            <a:r>
              <a:rPr lang="x-none" sz="1600" b="1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до 50-те године-улога </a:t>
            </a:r>
            <a:r>
              <a:rPr lang="x-none" sz="1600" dirty="0" err="1" smtClean="0">
                <a:latin typeface="Palatino Linotype" pitchFamily="18" charset="0"/>
              </a:rPr>
              <a:t>естрогена</a:t>
            </a:r>
            <a:r>
              <a:rPr lang="x-none" sz="1600" dirty="0" smtClean="0">
                <a:latin typeface="Palatino Linotype" pitchFamily="18" charset="0"/>
              </a:rPr>
              <a:t> у повећаној секрецији </a:t>
            </a:r>
            <a:r>
              <a:rPr lang="x-none" sz="1600" dirty="0" err="1" smtClean="0">
                <a:latin typeface="Palatino Linotype" pitchFamily="18" charset="0"/>
              </a:rPr>
              <a:t>холестерола</a:t>
            </a:r>
            <a:r>
              <a:rPr lang="x-none" sz="1600" dirty="0" smtClean="0">
                <a:latin typeface="Palatino Linotype" pitchFamily="18" charset="0"/>
              </a:rPr>
              <a:t> у жучи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b="1" dirty="0" smtClean="0">
                <a:latin typeface="Palatino Linotype" pitchFamily="18" charset="0"/>
              </a:rPr>
              <a:t>Гојазност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  <a:r>
              <a:rPr lang="x-none" sz="1600" smtClean="0">
                <a:latin typeface="Palatino Linotype" pitchFamily="18" charset="0"/>
              </a:rPr>
              <a:t>билијарна </a:t>
            </a:r>
            <a:r>
              <a:rPr lang="x-none" sz="1600" dirty="0" err="1" smtClean="0">
                <a:latin typeface="Palatino Linotype" pitchFamily="18" charset="0"/>
              </a:rPr>
              <a:t>хиперсекреција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холестерола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dirty="0" smtClean="0">
                <a:latin typeface="Palatino Linotype" pitchFamily="18" charset="0"/>
              </a:rPr>
              <a:t>Нагли губитак у </a:t>
            </a:r>
            <a:r>
              <a:rPr lang="x-none" sz="1600" b="1" smtClean="0">
                <a:latin typeface="Palatino Linotype" pitchFamily="18" charset="0"/>
              </a:rPr>
              <a:t>телесној </a:t>
            </a:r>
            <a:r>
              <a:rPr lang="sr-Cyrl-RS" sz="1600" b="1" dirty="0" smtClean="0">
                <a:latin typeface="Palatino Linotype" pitchFamily="18" charset="0"/>
              </a:rPr>
              <a:t>маси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  <a:r>
              <a:rPr lang="x-none" sz="1600" smtClean="0">
                <a:latin typeface="Palatino Linotype" pitchFamily="18" charset="0"/>
              </a:rPr>
              <a:t>повећана </a:t>
            </a:r>
            <a:r>
              <a:rPr lang="x-none" sz="1600" dirty="0" smtClean="0">
                <a:latin typeface="Palatino Linotype" pitchFamily="18" charset="0"/>
              </a:rPr>
              <a:t>секреција </a:t>
            </a:r>
            <a:r>
              <a:rPr lang="x-none" sz="1600" dirty="0" err="1" smtClean="0">
                <a:latin typeface="Palatino Linotype" pitchFamily="18" charset="0"/>
              </a:rPr>
              <a:t>холестерола</a:t>
            </a:r>
            <a:r>
              <a:rPr lang="x-none" sz="1600" dirty="0" smtClean="0">
                <a:latin typeface="Palatino Linotype" pitchFamily="18" charset="0"/>
              </a:rPr>
              <a:t> и муцина и смањен </a:t>
            </a:r>
            <a:r>
              <a:rPr lang="x-none" sz="1600" dirty="0" err="1" smtClean="0">
                <a:latin typeface="Palatino Linotype" pitchFamily="18" charset="0"/>
              </a:rPr>
              <a:t>мотилитет</a:t>
            </a:r>
            <a:r>
              <a:rPr lang="x-none" sz="1600" dirty="0" smtClean="0">
                <a:latin typeface="Palatino Linotype" pitchFamily="18" charset="0"/>
              </a:rPr>
              <a:t> жучне кесе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smtClean="0">
                <a:latin typeface="Palatino Linotype" pitchFamily="18" charset="0"/>
              </a:rPr>
              <a:t>ТПН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  <a:r>
              <a:rPr lang="x-none" sz="1600" smtClean="0">
                <a:latin typeface="Palatino Linotype" pitchFamily="18" charset="0"/>
              </a:rPr>
              <a:t>хипомотилитет</a:t>
            </a:r>
            <a:r>
              <a:rPr lang="x-none" sz="1600" dirty="0" smtClean="0">
                <a:latin typeface="Palatino Linotype" pitchFamily="18" charset="0"/>
              </a:rPr>
              <a:t>, стаза у жучној кеси, слаба релаксација </a:t>
            </a:r>
            <a:r>
              <a:rPr lang="x-none" sz="1600" dirty="0" err="1" smtClean="0">
                <a:latin typeface="Palatino Linotype" pitchFamily="18" charset="0"/>
              </a:rPr>
              <a:t>Oddijev</a:t>
            </a:r>
            <a:r>
              <a:rPr lang="x-none" sz="1600" dirty="0" smtClean="0">
                <a:latin typeface="Palatino Linotype" pitchFamily="18" charset="0"/>
              </a:rPr>
              <a:t>-</a:t>
            </a:r>
            <a:r>
              <a:rPr lang="x-none" sz="1600" dirty="0" err="1" smtClean="0">
                <a:latin typeface="Palatino Linotype" pitchFamily="18" charset="0"/>
              </a:rPr>
              <a:t>ог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сфинктера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smtClean="0">
                <a:latin typeface="Palatino Linotype" pitchFamily="18" charset="0"/>
              </a:rPr>
              <a:t>Трудноћа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  <a:r>
              <a:rPr lang="x-none" sz="1600" smtClean="0">
                <a:latin typeface="Palatino Linotype" pitchFamily="18" charset="0"/>
              </a:rPr>
              <a:t>повећана </a:t>
            </a:r>
            <a:r>
              <a:rPr lang="x-none" sz="1600" dirty="0" smtClean="0">
                <a:latin typeface="Palatino Linotype" pitchFamily="18" charset="0"/>
              </a:rPr>
              <a:t>секреција </a:t>
            </a:r>
            <a:r>
              <a:rPr lang="x-none" sz="1600" dirty="0" err="1" smtClean="0">
                <a:latin typeface="Palatino Linotype" pitchFamily="18" charset="0"/>
              </a:rPr>
              <a:t>естрогена</a:t>
            </a:r>
            <a:r>
              <a:rPr lang="x-none" sz="1600" dirty="0" smtClean="0">
                <a:latin typeface="Palatino Linotype" pitchFamily="18" charset="0"/>
              </a:rPr>
              <a:t> који повећавају секрецију </a:t>
            </a:r>
            <a:r>
              <a:rPr lang="x-none" sz="1600" dirty="0" err="1" smtClean="0">
                <a:latin typeface="Palatino Linotype" pitchFamily="18" charset="0"/>
              </a:rPr>
              <a:t>холестерола</a:t>
            </a:r>
            <a:r>
              <a:rPr lang="x-none" sz="1600" dirty="0" smtClean="0">
                <a:latin typeface="Palatino Linotype" pitchFamily="18" charset="0"/>
              </a:rPr>
              <a:t> у жуч и стазу у жучној кеси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dirty="0" smtClean="0">
                <a:latin typeface="Palatino Linotype" pitchFamily="18" charset="0"/>
              </a:rPr>
              <a:t>Лекови</a:t>
            </a:r>
            <a:r>
              <a:rPr lang="x-none" sz="1600" dirty="0" smtClean="0">
                <a:latin typeface="Palatino Linotype" pitchFamily="18" charset="0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хормони (</a:t>
            </a:r>
            <a:r>
              <a:rPr lang="x-none" sz="1600" smtClean="0">
                <a:latin typeface="Palatino Linotype" pitchFamily="18" charset="0"/>
              </a:rPr>
              <a:t>естрогени</a:t>
            </a:r>
            <a:r>
              <a:rPr lang="sr-Cyrl-RS" sz="1600" dirty="0" smtClean="0">
                <a:latin typeface="Palatino Linotype" pitchFamily="18" charset="0"/>
              </a:rPr>
              <a:t>): </a:t>
            </a:r>
            <a:r>
              <a:rPr lang="x-none" sz="1600" smtClean="0">
                <a:latin typeface="Palatino Linotype" pitchFamily="18" charset="0"/>
              </a:rPr>
              <a:t>повећавају </a:t>
            </a:r>
            <a:r>
              <a:rPr lang="x-none" sz="1600" dirty="0" err="1" smtClean="0">
                <a:latin typeface="Palatino Linotype" pitchFamily="18" charset="0"/>
              </a:rPr>
              <a:t>билијарну</a:t>
            </a:r>
            <a:r>
              <a:rPr lang="x-none" sz="1600" dirty="0" smtClean="0">
                <a:latin typeface="Palatino Linotype" pitchFamily="18" charset="0"/>
              </a:rPr>
              <a:t> секрецију </a:t>
            </a:r>
            <a:r>
              <a:rPr lang="x-none" sz="1600" dirty="0" err="1" smtClean="0">
                <a:latin typeface="Palatino Linotype" pitchFamily="18" charset="0"/>
              </a:rPr>
              <a:t>холестерола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хипо</a:t>
            </a:r>
            <a:r>
              <a:rPr lang="x-none" sz="1600" smtClean="0">
                <a:latin typeface="Palatino Linotype" pitchFamily="18" charset="0"/>
              </a:rPr>
              <a:t>липемици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  <a:r>
              <a:rPr lang="x-none" sz="1600" smtClean="0">
                <a:latin typeface="Palatino Linotype" pitchFamily="18" charset="0"/>
              </a:rPr>
              <a:t>хлорфибрат-редукују </a:t>
            </a:r>
            <a:r>
              <a:rPr lang="x-none" sz="1600" dirty="0" err="1" smtClean="0">
                <a:latin typeface="Palatino Linotype" pitchFamily="18" charset="0"/>
              </a:rPr>
              <a:t>холестерол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7-а хидроксилазу</a:t>
            </a:r>
            <a:endParaRPr lang="en-US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о</a:t>
            </a:r>
            <a:r>
              <a:rPr lang="x-none" sz="1600" smtClean="0">
                <a:latin typeface="Palatino Linotype" pitchFamily="18" charset="0"/>
              </a:rPr>
              <a:t>ктреотид-смањује </a:t>
            </a:r>
            <a:r>
              <a:rPr lang="x-none" sz="1600">
                <a:latin typeface="Palatino Linotype" pitchFamily="18" charset="0"/>
              </a:rPr>
              <a:t>мотилитет жучне кесе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>
                <a:latin typeface="Palatino Linotype" pitchFamily="18" charset="0"/>
              </a:rPr>
              <a:t>Болести или ресекција </a:t>
            </a:r>
            <a:r>
              <a:rPr lang="x-none" sz="1600" b="1" smtClean="0">
                <a:latin typeface="Palatino Linotype" pitchFamily="18" charset="0"/>
              </a:rPr>
              <a:t>илеума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  <a:r>
              <a:rPr lang="x-none" sz="1600" smtClean="0">
                <a:latin typeface="Palatino Linotype" pitchFamily="18" charset="0"/>
              </a:rPr>
              <a:t>литогена </a:t>
            </a:r>
            <a:r>
              <a:rPr lang="x-none" sz="1600">
                <a:latin typeface="Palatino Linotype" pitchFamily="18" charset="0"/>
              </a:rPr>
              <a:t>жуч због прекида ентерохепатичне циркулације жучних киселина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>
                <a:latin typeface="Palatino Linotype" pitchFamily="18" charset="0"/>
              </a:rPr>
              <a:t>Шећерна болест</a:t>
            </a:r>
            <a:r>
              <a:rPr lang="x-none" sz="1600">
                <a:latin typeface="Palatino Linotype" pitchFamily="18" charset="0"/>
              </a:rPr>
              <a:t>-смањење мотилитета и исхемија жучне </a:t>
            </a:r>
            <a:r>
              <a:rPr lang="x-none" sz="1600" smtClean="0">
                <a:latin typeface="Palatino Linotype" pitchFamily="18" charset="0"/>
              </a:rPr>
              <a:t>кесе</a:t>
            </a:r>
            <a:endParaRPr lang="x-none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Жучни каменци- фактори ризика</a:t>
            </a:r>
          </a:p>
        </p:txBody>
      </p:sp>
    </p:spTree>
    <p:extLst>
      <p:ext uri="{BB962C8B-B14F-4D97-AF65-F5344CB8AC3E}">
        <p14:creationId xmlns:p14="http://schemas.microsoft.com/office/powerpoint/2010/main" xmlns="" val="239658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18526</TotalTime>
  <Words>4398</Words>
  <Application>Microsoft Office PowerPoint</Application>
  <PresentationFormat>On-screen Show (4:3)</PresentationFormat>
  <Paragraphs>769</Paragraphs>
  <Slides>71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2" baseType="lpstr">
      <vt:lpstr>Office Theme</vt:lpstr>
      <vt:lpstr>ИАСМ Интерна медицина 2 Наставна јединица 16   Билијарна калкулоза Холециститис Холангитис Тумори жучне кесе и жучних путева Остале болести билијаног тракта  </vt:lpstr>
      <vt:lpstr>БИЛИЈАРНА КАЛКУЛОЗА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ХОЛЕЦИСТИТИС Cholecystitis acuta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ХОЛАНГИТИСИ Cholangitis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СКЛЕРОЗИРАЈУЋИ ХОЛАНГИТИС- Класификација</vt:lpstr>
      <vt:lpstr>Slide 58</vt:lpstr>
      <vt:lpstr>ТУМОРИ ЖУЧНЕ КЕСЕ И  ЖУЧНИХ ПУТЕВА</vt:lpstr>
      <vt:lpstr>Slide 60</vt:lpstr>
      <vt:lpstr>Slide 61</vt:lpstr>
      <vt:lpstr>Slide 62</vt:lpstr>
      <vt:lpstr>Slide 63</vt:lpstr>
      <vt:lpstr>Карцином папиле Vateri</vt:lpstr>
      <vt:lpstr>Slide 65</vt:lpstr>
      <vt:lpstr>Slide 66</vt:lpstr>
      <vt:lpstr>ОСТАЛЕ БОЛЕСТИ БИЛИЈАРНОГ ТРАКТА Поремећај мотилитета билијарног састава</vt:lpstr>
      <vt:lpstr>Slide 68</vt:lpstr>
      <vt:lpstr>Slide 69</vt:lpstr>
      <vt:lpstr>Slide 70</vt:lpstr>
      <vt:lpstr>Slide 71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Интегрисане академске студије медицине Наставна јединица 16</dc:title>
  <dc:creator>MISEL</dc:creator>
  <cp:lastModifiedBy> XX</cp:lastModifiedBy>
  <cp:revision>254</cp:revision>
  <dcterms:created xsi:type="dcterms:W3CDTF">2015-08-09T21:23:51Z</dcterms:created>
  <dcterms:modified xsi:type="dcterms:W3CDTF">2019-09-12T17:07:08Z</dcterms:modified>
</cp:coreProperties>
</file>