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9"/>
  </p:notesMasterIdLst>
  <p:sldIdLst>
    <p:sldId id="257" r:id="rId2"/>
    <p:sldId id="541" r:id="rId3"/>
    <p:sldId id="445" r:id="rId4"/>
    <p:sldId id="447" r:id="rId5"/>
    <p:sldId id="448" r:id="rId6"/>
    <p:sldId id="449" r:id="rId7"/>
    <p:sldId id="542" r:id="rId8"/>
    <p:sldId id="543" r:id="rId9"/>
    <p:sldId id="558" r:id="rId10"/>
    <p:sldId id="500" r:id="rId11"/>
    <p:sldId id="562" r:id="rId12"/>
    <p:sldId id="563" r:id="rId13"/>
    <p:sldId id="459" r:id="rId14"/>
    <p:sldId id="460" r:id="rId15"/>
    <p:sldId id="544" r:id="rId16"/>
    <p:sldId id="466" r:id="rId17"/>
    <p:sldId id="564" r:id="rId18"/>
    <p:sldId id="538" r:id="rId19"/>
    <p:sldId id="565" r:id="rId20"/>
    <p:sldId id="568" r:id="rId21"/>
    <p:sldId id="502" r:id="rId22"/>
    <p:sldId id="520" r:id="rId23"/>
    <p:sldId id="522" r:id="rId24"/>
    <p:sldId id="523" r:id="rId25"/>
    <p:sldId id="545" r:id="rId26"/>
    <p:sldId id="526" r:id="rId27"/>
    <p:sldId id="546" r:id="rId28"/>
    <p:sldId id="527" r:id="rId29"/>
    <p:sldId id="547" r:id="rId30"/>
    <p:sldId id="529" r:id="rId31"/>
    <p:sldId id="548" r:id="rId32"/>
    <p:sldId id="570" r:id="rId33"/>
    <p:sldId id="569" r:id="rId34"/>
    <p:sldId id="504" r:id="rId35"/>
    <p:sldId id="512" r:id="rId36"/>
    <p:sldId id="550" r:id="rId37"/>
    <p:sldId id="506" r:id="rId38"/>
    <p:sldId id="507" r:id="rId39"/>
    <p:sldId id="508" r:id="rId40"/>
    <p:sldId id="509" r:id="rId41"/>
    <p:sldId id="510" r:id="rId42"/>
    <p:sldId id="551" r:id="rId43"/>
    <p:sldId id="265" r:id="rId44"/>
    <p:sldId id="278" r:id="rId45"/>
    <p:sldId id="295" r:id="rId46"/>
    <p:sldId id="297" r:id="rId47"/>
    <p:sldId id="571" r:id="rId48"/>
    <p:sldId id="567" r:id="rId49"/>
    <p:sldId id="300" r:id="rId50"/>
    <p:sldId id="304" r:id="rId51"/>
    <p:sldId id="306" r:id="rId52"/>
    <p:sldId id="572" r:id="rId53"/>
    <p:sldId id="554" r:id="rId54"/>
    <p:sldId id="308" r:id="rId55"/>
    <p:sldId id="573" r:id="rId56"/>
    <p:sldId id="311" r:id="rId57"/>
    <p:sldId id="552" r:id="rId58"/>
    <p:sldId id="319" r:id="rId59"/>
    <p:sldId id="321" r:id="rId60"/>
    <p:sldId id="553" r:id="rId61"/>
    <p:sldId id="325" r:id="rId62"/>
    <p:sldId id="345" r:id="rId63"/>
    <p:sldId id="346" r:id="rId64"/>
    <p:sldId id="347" r:id="rId65"/>
    <p:sldId id="555" r:id="rId66"/>
    <p:sldId id="566" r:id="rId67"/>
    <p:sldId id="351" r:id="rId68"/>
    <p:sldId id="532" r:id="rId69"/>
    <p:sldId id="352" r:id="rId70"/>
    <p:sldId id="354" r:id="rId71"/>
    <p:sldId id="355" r:id="rId72"/>
    <p:sldId id="356" r:id="rId73"/>
    <p:sldId id="358" r:id="rId74"/>
    <p:sldId id="359" r:id="rId75"/>
    <p:sldId id="363" r:id="rId76"/>
    <p:sldId id="367" r:id="rId77"/>
    <p:sldId id="368" r:id="rId78"/>
    <p:sldId id="556" r:id="rId79"/>
    <p:sldId id="379" r:id="rId80"/>
    <p:sldId id="382" r:id="rId81"/>
    <p:sldId id="387" r:id="rId82"/>
    <p:sldId id="389" r:id="rId83"/>
    <p:sldId id="391" r:id="rId84"/>
    <p:sldId id="396" r:id="rId85"/>
    <p:sldId id="397" r:id="rId86"/>
    <p:sldId id="398" r:id="rId87"/>
    <p:sldId id="557" r:id="rId88"/>
    <p:sldId id="407" r:id="rId89"/>
    <p:sldId id="408" r:id="rId90"/>
    <p:sldId id="410" r:id="rId91"/>
    <p:sldId id="412" r:id="rId92"/>
    <p:sldId id="413" r:id="rId93"/>
    <p:sldId id="414" r:id="rId94"/>
    <p:sldId id="559" r:id="rId95"/>
    <p:sldId id="417" r:id="rId96"/>
    <p:sldId id="422" r:id="rId97"/>
    <p:sldId id="425" r:id="rId98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3366FF"/>
    <a:srgbClr val="FF7C80"/>
    <a:srgbClr val="FF66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04" autoAdjust="0"/>
  </p:normalViewPr>
  <p:slideViewPr>
    <p:cSldViewPr>
      <p:cViewPr>
        <p:scale>
          <a:sx n="90" d="100"/>
          <a:sy n="90" d="100"/>
        </p:scale>
        <p:origin x="-1002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notesMaster" Target="notesMasters/notesMaster1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D28B6-8E14-4145-9809-7C46DBCCC4BC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62BD8-8C17-4AF6-94A3-04E418977BE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4012139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53060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98352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95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51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51718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62BD8-8C17-4AF6-94A3-04E418977BEB}" type="slidenum">
              <a:rPr lang="x-none" smtClean="0"/>
              <a:pPr/>
              <a:t>40</a:t>
            </a:fld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B4AC7-802E-4051-92FC-8F6894D95FFB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DB52-6BAB-49F7-918D-D4788EE2350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719581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B4AC7-802E-4051-92FC-8F6894D95FFB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DB52-6BAB-49F7-918D-D4788EE2350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476752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B4AC7-802E-4051-92FC-8F6894D95FFB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DB52-6BAB-49F7-918D-D4788EE2350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675590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305999"/>
            <a:ext cx="8318530" cy="802800"/>
          </a:xfrm>
          <a:prstGeom prst="rect">
            <a:avLst/>
          </a:prstGeom>
        </p:spPr>
        <p:txBody>
          <a:bodyPr tIns="126000" anchor="t" anchorCtr="0"/>
          <a:lstStyle>
            <a:lvl1pPr>
              <a:lnSpc>
                <a:spcPct val="750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rgbClr val="7F7F7F"/>
                </a:solidFill>
              </a:defRPr>
            </a:lvl1pPr>
          </a:lstStyle>
          <a:p>
            <a:r>
              <a:rPr lang="en-US" noProof="0" dirty="0" smtClean="0"/>
              <a:t>| Presentation Title | Presenter Name | Date | Subject | Business Use Only</a:t>
            </a:r>
            <a:endParaRPr lang="en-US" noProof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rgbClr val="7F7F7F"/>
                </a:solidFill>
              </a:defRPr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  <p:sp>
        <p:nvSpPr>
          <p:cNvPr id="10" name="Textplatzhalter 9" descr="Sub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738554"/>
            <a:ext cx="8311392" cy="367571"/>
          </a:xfrm>
        </p:spPr>
        <p:txBody>
          <a:bodyPr anchor="b" anchorCtr="0">
            <a:noAutofit/>
          </a:bodyPr>
          <a:lstStyle>
            <a:lvl1pPr marL="0" indent="0">
              <a:lnSpc>
                <a:spcPct val="95000"/>
              </a:lnSpc>
              <a:buNone/>
              <a:defRPr sz="2000" b="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3875" y="1346200"/>
            <a:ext cx="8334405" cy="4940320"/>
          </a:xfr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Click to insert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</p:spTree>
    <p:extLst>
      <p:ext uri="{BB962C8B-B14F-4D97-AF65-F5344CB8AC3E}">
        <p14:creationId xmlns="" xmlns:p14="http://schemas.microsoft.com/office/powerpoint/2010/main" val="136936193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B4AC7-802E-4051-92FC-8F6894D95FFB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DB52-6BAB-49F7-918D-D4788EE2350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427347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B4AC7-802E-4051-92FC-8F6894D95FFB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DB52-6BAB-49F7-918D-D4788EE2350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414959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B4AC7-802E-4051-92FC-8F6894D95FFB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DB52-6BAB-49F7-918D-D4788EE2350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94468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B4AC7-802E-4051-92FC-8F6894D95FFB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DB52-6BAB-49F7-918D-D4788EE2350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452921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B4AC7-802E-4051-92FC-8F6894D95FFB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DB52-6BAB-49F7-918D-D4788EE2350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402372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B4AC7-802E-4051-92FC-8F6894D95FFB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DB52-6BAB-49F7-918D-D4788EE2350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621407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B4AC7-802E-4051-92FC-8F6894D95FFB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DB52-6BAB-49F7-918D-D4788EE2350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216689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B4AC7-802E-4051-92FC-8F6894D95FFB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DB52-6BAB-49F7-918D-D4788EE2350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761605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B4AC7-802E-4051-92FC-8F6894D95FFB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DDB52-6BAB-49F7-918D-D4788EE2350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22833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9067800" cy="4419600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ИАСМ</a:t>
            </a:r>
            <a:b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Интерна медицина 2</a:t>
            </a:r>
            <a:r>
              <a:rPr lang="sr-Latn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sr-Latn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sr-Cyrl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Н</a:t>
            </a:r>
            <a:r>
              <a:rPr lang="sr-Cyrl-C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аставна </a:t>
            </a:r>
            <a:r>
              <a:rPr lang="sr-Cyrl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јединица </a:t>
            </a:r>
            <a:r>
              <a:rPr lang="sr-Cyrl-C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1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5</a:t>
            </a:r>
            <a: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x-none" sz="36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x-none" sz="36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</a:br>
            <a:r>
              <a:rPr lang="x-none" sz="2000" b="1" dirty="0" smtClean="0">
                <a:latin typeface="Palatino Linotype" pitchFamily="18" charset="0"/>
                <a:cs typeface="Arial" pitchFamily="34" charset="0"/>
              </a:rPr>
              <a:t>Тумори </a:t>
            </a:r>
            <a:r>
              <a:rPr lang="x-none" sz="2000" b="1" smtClean="0">
                <a:latin typeface="Palatino Linotype" pitchFamily="18" charset="0"/>
                <a:cs typeface="Arial" pitchFamily="34" charset="0"/>
              </a:rPr>
              <a:t>танког црева</a:t>
            </a:r>
            <a:r>
              <a:rPr lang="en-US" sz="2000" b="1" dirty="0" smtClean="0">
                <a:latin typeface="Palatino Linotype" pitchFamily="18" charset="0"/>
                <a:cs typeface="Arial" pitchFamily="34" charset="0"/>
              </a:rPr>
              <a:t/>
            </a:r>
            <a:br>
              <a:rPr lang="en-US" sz="2000" b="1" dirty="0" smtClean="0">
                <a:latin typeface="Palatino Linotype" pitchFamily="18" charset="0"/>
                <a:cs typeface="Arial" pitchFamily="34" charset="0"/>
              </a:rPr>
            </a:br>
            <a:r>
              <a:rPr lang="x-none" sz="2000" b="1" smtClean="0">
                <a:latin typeface="Palatino Linotype" pitchFamily="18" charset="0"/>
                <a:cs typeface="Arial" pitchFamily="34" charset="0"/>
              </a:rPr>
              <a:t> Ендокрини тумори ГИТ-а и панкреаса </a:t>
            </a:r>
            <a:r>
              <a:rPr lang="x-none" sz="2000" b="1" dirty="0" smtClean="0">
                <a:latin typeface="Palatino Linotype" pitchFamily="18" charset="0"/>
                <a:cs typeface="Arial" pitchFamily="34" charset="0"/>
              </a:rPr>
              <a:t/>
            </a:r>
            <a:br>
              <a:rPr lang="x-none" sz="2000" b="1" dirty="0" smtClean="0">
                <a:latin typeface="Palatino Linotype" pitchFamily="18" charset="0"/>
                <a:cs typeface="Arial" pitchFamily="34" charset="0"/>
              </a:rPr>
            </a:br>
            <a:r>
              <a:rPr lang="x-none" sz="2000" b="1" dirty="0" err="1" smtClean="0">
                <a:latin typeface="Palatino Linotype" pitchFamily="18" charset="0"/>
                <a:cs typeface="Arial" pitchFamily="34" charset="0"/>
              </a:rPr>
              <a:t>Карциноид</a:t>
            </a:r>
            <a:r>
              <a:rPr lang="x-none" sz="2000" b="1" dirty="0" smtClean="0">
                <a:latin typeface="Palatino Linotype" pitchFamily="18" charset="0"/>
                <a:cs typeface="Arial" pitchFamily="34" charset="0"/>
              </a:rPr>
              <a:t/>
            </a:r>
            <a:br>
              <a:rPr lang="x-none" sz="2000" b="1" dirty="0" smtClean="0">
                <a:latin typeface="Palatino Linotype" pitchFamily="18" charset="0"/>
                <a:cs typeface="Arial" pitchFamily="34" charset="0"/>
              </a:rPr>
            </a:br>
            <a:r>
              <a:rPr lang="x-none" sz="2000" b="1" dirty="0" smtClean="0">
                <a:latin typeface="Palatino Linotype" pitchFamily="18" charset="0"/>
                <a:cs typeface="Arial" pitchFamily="34" charset="0"/>
              </a:rPr>
              <a:t>Полипи ГИТ-а</a:t>
            </a:r>
            <a:br>
              <a:rPr lang="x-none" sz="2000" b="1" dirty="0" smtClean="0">
                <a:latin typeface="Palatino Linotype" pitchFamily="18" charset="0"/>
                <a:cs typeface="Arial" pitchFamily="34" charset="0"/>
              </a:rPr>
            </a:br>
            <a:r>
              <a:rPr lang="x-none" sz="2000" b="1" dirty="0" smtClean="0">
                <a:latin typeface="Palatino Linotype" pitchFamily="18" charset="0"/>
                <a:cs typeface="Arial" pitchFamily="34" charset="0"/>
              </a:rPr>
              <a:t>Синдром </a:t>
            </a:r>
            <a:r>
              <a:rPr lang="x-none" sz="2000" b="1" dirty="0" err="1" smtClean="0">
                <a:latin typeface="Palatino Linotype" pitchFamily="18" charset="0"/>
                <a:cs typeface="Arial" pitchFamily="34" charset="0"/>
              </a:rPr>
              <a:t>полипоза</a:t>
            </a:r>
            <a:r>
              <a:rPr lang="x-none" sz="2000" b="1" dirty="0" smtClean="0">
                <a:latin typeface="Palatino Linotype" pitchFamily="18" charset="0"/>
                <a:cs typeface="Arial" pitchFamily="34" charset="0"/>
              </a:rPr>
              <a:t/>
            </a:r>
            <a:br>
              <a:rPr lang="x-none" sz="2000" b="1" dirty="0" smtClean="0">
                <a:latin typeface="Palatino Linotype" pitchFamily="18" charset="0"/>
                <a:cs typeface="Arial" pitchFamily="34" charset="0"/>
              </a:rPr>
            </a:br>
            <a:r>
              <a:rPr lang="x-none" sz="2000" b="1" dirty="0" err="1" smtClean="0">
                <a:latin typeface="Palatino Linotype" pitchFamily="18" charset="0"/>
                <a:cs typeface="Arial" pitchFamily="34" charset="0"/>
              </a:rPr>
              <a:t>Карцином</a:t>
            </a:r>
            <a:r>
              <a:rPr lang="x-none" sz="2000" b="1" dirty="0" smtClean="0">
                <a:latin typeface="Palatino Linotype" pitchFamily="18" charset="0"/>
                <a:cs typeface="Arial" pitchFamily="34" charset="0"/>
              </a:rPr>
              <a:t> дебелог црева</a:t>
            </a:r>
            <a:br>
              <a:rPr lang="x-none" sz="2000" b="1" dirty="0" smtClean="0">
                <a:latin typeface="Palatino Linotype" pitchFamily="18" charset="0"/>
                <a:cs typeface="Arial" pitchFamily="34" charset="0"/>
              </a:rPr>
            </a:br>
            <a:r>
              <a:rPr lang="x-none" sz="2000" b="1" dirty="0" smtClean="0">
                <a:latin typeface="Palatino Linotype" pitchFamily="18" charset="0"/>
                <a:cs typeface="Arial" pitchFamily="34" charset="0"/>
              </a:rPr>
              <a:t>Акутни и хронични </a:t>
            </a:r>
            <a:r>
              <a:rPr lang="x-none" sz="2000" b="1" dirty="0" err="1" smtClean="0">
                <a:latin typeface="Palatino Linotype" pitchFamily="18" charset="0"/>
                <a:cs typeface="Arial" pitchFamily="34" charset="0"/>
              </a:rPr>
              <a:t>панкреатитис</a:t>
            </a:r>
            <a:r>
              <a:rPr lang="x-none" sz="2000" b="1" dirty="0" smtClean="0">
                <a:latin typeface="Palatino Linotype" pitchFamily="18" charset="0"/>
                <a:cs typeface="Arial" pitchFamily="34" charset="0"/>
              </a:rPr>
              <a:t/>
            </a:r>
            <a:br>
              <a:rPr lang="x-none" sz="2000" b="1" dirty="0" smtClean="0">
                <a:latin typeface="Palatino Linotype" pitchFamily="18" charset="0"/>
                <a:cs typeface="Arial" pitchFamily="34" charset="0"/>
              </a:rPr>
            </a:br>
            <a:r>
              <a:rPr lang="x-none" sz="2000" b="1" dirty="0" err="1" smtClean="0">
                <a:latin typeface="Palatino Linotype" pitchFamily="18" charset="0"/>
                <a:cs typeface="Arial" pitchFamily="34" charset="0"/>
              </a:rPr>
              <a:t>Карцином</a:t>
            </a:r>
            <a:r>
              <a:rPr lang="x-none" sz="2000" b="1" dirty="0" smtClean="0">
                <a:latin typeface="Palatino Linotype" pitchFamily="18" charset="0"/>
                <a:cs typeface="Arial" pitchFamily="34" charset="0"/>
              </a:rPr>
              <a:t> панкреаса</a:t>
            </a:r>
            <a:r>
              <a:rPr lang="x-none" sz="2000" b="1" smtClean="0">
                <a:latin typeface="Palatino Linotype" pitchFamily="18" charset="0"/>
                <a:cs typeface="Arial" pitchFamily="34" charset="0"/>
              </a:rPr>
              <a:t/>
            </a:r>
            <a:br>
              <a:rPr lang="x-none" sz="2000" b="1" smtClean="0">
                <a:latin typeface="Palatino Linotype" pitchFamily="18" charset="0"/>
                <a:cs typeface="Arial" pitchFamily="34" charset="0"/>
              </a:rPr>
            </a:br>
            <a:r>
              <a:rPr lang="x-none" sz="2000" dirty="0">
                <a:latin typeface="Palatino Linotype" pitchFamily="18" charset="0"/>
              </a:rPr>
              <a:t/>
            </a:r>
            <a:br>
              <a:rPr lang="x-none" sz="2000" dirty="0">
                <a:latin typeface="Palatino Linotype" pitchFamily="18" charset="0"/>
              </a:rPr>
            </a:br>
            <a:endParaRPr lang="x-none" sz="20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6019800"/>
            <a:ext cx="6400800" cy="381000"/>
          </a:xfrm>
        </p:spPr>
        <p:txBody>
          <a:bodyPr>
            <a:noAutofit/>
          </a:bodyPr>
          <a:lstStyle/>
          <a:p>
            <a:r>
              <a:rPr lang="x-none" sz="2000" dirty="0" err="1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Доц</a:t>
            </a:r>
            <a:r>
              <a:rPr lang="x-none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. </a:t>
            </a:r>
            <a:r>
              <a:rPr lang="x-none" sz="200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др </a:t>
            </a:r>
            <a:r>
              <a:rPr lang="sr-Cyrl-RS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Марина Јовановић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9239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981200" y="533400"/>
            <a:ext cx="51845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tabLst>
                <a:tab pos="1485900" algn="l"/>
              </a:tabLst>
              <a:defRPr/>
            </a:pPr>
            <a:r>
              <a:rPr lang="sr-Cyrl-RS" sz="2000" dirty="0" smtClean="0">
                <a:latin typeface="Palatino Linotype" pitchFamily="18" charset="0"/>
              </a:rPr>
              <a:t>УНИВЕРЗИТЕТ У КРАГУЈЕВЦУ</a:t>
            </a:r>
            <a:endParaRPr lang="en-US" sz="2000" dirty="0" smtClean="0">
              <a:latin typeface="Palatino Linotype" pitchFamily="18" charset="0"/>
            </a:endParaRPr>
          </a:p>
          <a:p>
            <a:pPr algn="ctr" eaLnBrk="0" hangingPunct="0">
              <a:tabLst>
                <a:tab pos="1485900" algn="l"/>
              </a:tabLst>
              <a:defRPr/>
            </a:pPr>
            <a:r>
              <a:rPr lang="sr-Cyrl-RS" sz="2000" dirty="0" smtClean="0">
                <a:latin typeface="Palatino Linotype" pitchFamily="18" charset="0"/>
              </a:rPr>
              <a:t>ФАКУЛТЕТ МЕДИЦИНСКИХ НАУКА</a:t>
            </a: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857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3052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85800"/>
            <a:ext cx="8991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smtClean="0">
                <a:latin typeface="Palatino Linotype" pitchFamily="18" charset="0"/>
              </a:rPr>
              <a:t>Могу се наћи у </a:t>
            </a:r>
            <a:r>
              <a:rPr lang="x-none" smtClean="0">
                <a:latin typeface="Palatino Linotype" pitchFamily="18" charset="0"/>
              </a:rPr>
              <a:t>било к</a:t>
            </a:r>
            <a:r>
              <a:rPr lang="sr-Cyrl-RS" dirty="0" smtClean="0">
                <a:latin typeface="Palatino Linotype" pitchFamily="18" charset="0"/>
              </a:rPr>
              <a:t>ом органу</a:t>
            </a:r>
            <a:endParaRPr lang="x-none" i="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sr-Latn-CS" b="1" dirty="0" smtClean="0">
                <a:latin typeface="Palatino Linotype" pitchFamily="18" charset="0"/>
              </a:rPr>
              <a:t>58</a:t>
            </a:r>
            <a:r>
              <a:rPr lang="en-GB" b="1" dirty="0" smtClean="0">
                <a:latin typeface="Palatino Linotype" pitchFamily="18" charset="0"/>
              </a:rPr>
              <a:t>%</a:t>
            </a:r>
            <a:r>
              <a:rPr lang="x-none" b="1" dirty="0" smtClean="0">
                <a:latin typeface="Palatino Linotype" pitchFamily="18" charset="0"/>
              </a:rPr>
              <a:t> ГЕП НЕТ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smtClean="0">
                <a:latin typeface="Palatino Linotype" pitchFamily="18" charset="0"/>
              </a:rPr>
              <a:t>17% ректум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smtClean="0">
                <a:latin typeface="Palatino Linotype" pitchFamily="18" charset="0"/>
              </a:rPr>
              <a:t>13% </a:t>
            </a:r>
            <a:r>
              <a:rPr lang="x-none" dirty="0" err="1" smtClean="0">
                <a:latin typeface="Palatino Linotype" pitchFamily="18" charset="0"/>
              </a:rPr>
              <a:t>јејунум</a:t>
            </a:r>
            <a:r>
              <a:rPr lang="x-none" dirty="0" smtClean="0">
                <a:latin typeface="Palatino Linotype" pitchFamily="18" charset="0"/>
              </a:rPr>
              <a:t> и </a:t>
            </a:r>
            <a:r>
              <a:rPr lang="x-none" dirty="0" err="1" smtClean="0">
                <a:latin typeface="Palatino Linotype" pitchFamily="18" charset="0"/>
              </a:rPr>
              <a:t>илеум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smtClean="0">
                <a:latin typeface="Palatino Linotype" pitchFamily="18" charset="0"/>
              </a:rPr>
              <a:t>6% желудац, 6% панкреас, 4% </a:t>
            </a:r>
            <a:r>
              <a:rPr lang="x-none" dirty="0" err="1" smtClean="0">
                <a:latin typeface="Palatino Linotype" pitchFamily="18" charset="0"/>
              </a:rPr>
              <a:t>дуоденум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smtClean="0">
                <a:latin typeface="Palatino Linotype" pitchFamily="18" charset="0"/>
              </a:rPr>
              <a:t>4% колон, 3% апендикс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b="1" dirty="0" smtClean="0">
                <a:latin typeface="Palatino Linotype" pitchFamily="18" charset="0"/>
              </a:rPr>
              <a:t>2</a:t>
            </a:r>
            <a:r>
              <a:rPr lang="sr-Latn-CS" b="1" dirty="0" smtClean="0">
                <a:latin typeface="Palatino Linotype" pitchFamily="18" charset="0"/>
              </a:rPr>
              <a:t>7</a:t>
            </a:r>
            <a:r>
              <a:rPr lang="en-GB" b="1" dirty="0" smtClean="0">
                <a:latin typeface="Palatino Linotype" pitchFamily="18" charset="0"/>
              </a:rPr>
              <a:t>%</a:t>
            </a:r>
            <a:r>
              <a:rPr lang="x-none" b="1" smtClean="0">
                <a:latin typeface="Palatino Linotype" pitchFamily="18" charset="0"/>
              </a:rPr>
              <a:t> НЕТ плућа</a:t>
            </a:r>
            <a:r>
              <a:rPr lang="sr-Cyrl-RS" b="1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smtClean="0">
                <a:latin typeface="Palatino Linotype" pitchFamily="18" charset="0"/>
              </a:rPr>
              <a:t>15</a:t>
            </a:r>
            <a:r>
              <a:rPr lang="x-none" b="1" dirty="0" smtClean="0">
                <a:latin typeface="Palatino Linotype" pitchFamily="18" charset="0"/>
              </a:rPr>
              <a:t>% НЕТ непознатог примарног порекла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mtClean="0">
                <a:latin typeface="Palatino Linotype" pitchFamily="18" charset="0"/>
              </a:rPr>
              <a:t>чак </a:t>
            </a:r>
            <a:r>
              <a:rPr lang="x-none" dirty="0" smtClean="0">
                <a:latin typeface="Palatino Linotype" pitchFamily="18" charset="0"/>
              </a:rPr>
              <a:t>30% НЕТ </a:t>
            </a:r>
            <a:r>
              <a:rPr lang="x-none" smtClean="0">
                <a:latin typeface="Palatino Linotype" pitchFamily="18" charset="0"/>
              </a:rPr>
              <a:t>танког црева</a:t>
            </a:r>
            <a:r>
              <a:rPr lang="sr-Cyrl-RS" dirty="0" smtClean="0">
                <a:latin typeface="Palatino Linotype" pitchFamily="18" charset="0"/>
              </a:rPr>
              <a:t> је мултицентрично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smtClean="0">
                <a:solidFill>
                  <a:schemeClr val="tx1"/>
                </a:solidFill>
                <a:latin typeface="Palatino Linotype" pitchFamily="18" charset="0"/>
              </a:rPr>
              <a:t>10 % НЕТ се јавља у склопу наследних синдромских болести </a:t>
            </a:r>
            <a:r>
              <a:rPr lang="x-none" smtClean="0">
                <a:latin typeface="Palatino Linotype" pitchFamily="18" charset="0"/>
              </a:rPr>
              <a:t>(MEN1)</a:t>
            </a:r>
            <a:endParaRPr lang="x-none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КАРЦИНОИДНИ ТУМОРИ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018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000" dirty="0" smtClean="0">
                <a:latin typeface="Palatino Linotype" pitchFamily="18" charset="0"/>
              </a:rPr>
              <a:t>Најчешће се откривају случајно током ендоскопских прегледа(ЕГДС, колоноскопија) или коришћења визуализационих метода(УЗ абдомена, ЦТ, МР)</a:t>
            </a:r>
          </a:p>
          <a:p>
            <a:r>
              <a:rPr lang="sr-Cyrl-RS" sz="2000" dirty="0" smtClean="0">
                <a:latin typeface="Palatino Linotype" pitchFamily="18" charset="0"/>
              </a:rPr>
              <a:t>У моменту откривања 50% је локализовано, 23% има регионалне, а 27% удаљене метастазе</a:t>
            </a:r>
          </a:p>
          <a:p>
            <a:r>
              <a:rPr lang="sr-Cyrl-RS" sz="2000" dirty="0" smtClean="0">
                <a:latin typeface="Palatino Linotype" pitchFamily="18" charset="0"/>
              </a:rPr>
              <a:t>Петогодишње преживљавање:</a:t>
            </a:r>
          </a:p>
          <a:p>
            <a:pPr>
              <a:buFont typeface="Courier New" pitchFamily="49" charset="0"/>
              <a:buChar char="o"/>
            </a:pPr>
            <a:r>
              <a:rPr lang="sr-Cyrl-RS" sz="2000" dirty="0" smtClean="0">
                <a:latin typeface="Palatino Linotype" pitchFamily="18" charset="0"/>
              </a:rPr>
              <a:t>   79% локализована болест </a:t>
            </a:r>
          </a:p>
          <a:p>
            <a:pPr>
              <a:buFont typeface="Courier New" pitchFamily="49" charset="0"/>
              <a:buChar char="o"/>
            </a:pPr>
            <a:r>
              <a:rPr lang="sr-Cyrl-RS" sz="2000" dirty="0" smtClean="0">
                <a:latin typeface="Palatino Linotype" pitchFamily="18" charset="0"/>
              </a:rPr>
              <a:t>   65% локално узнапредовала болест</a:t>
            </a:r>
          </a:p>
          <a:p>
            <a:pPr>
              <a:buFont typeface="Courier New" pitchFamily="49" charset="0"/>
              <a:buChar char="o"/>
            </a:pPr>
            <a:r>
              <a:rPr lang="sr-Cyrl-RS" sz="2000" dirty="0" smtClean="0">
                <a:latin typeface="Palatino Linotype" pitchFamily="18" charset="0"/>
              </a:rPr>
              <a:t>   27% удаљене метастазе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КАРЦИНОИДНИ ТУМОРИ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r-Cyrl-RS" sz="2000" dirty="0" smtClean="0">
                <a:latin typeface="Palatino Linotype" pitchFamily="18" charset="0"/>
              </a:rPr>
              <a:t>Често асимптоматски</a:t>
            </a:r>
          </a:p>
          <a:p>
            <a:pPr>
              <a:lnSpc>
                <a:spcPct val="150000"/>
              </a:lnSpc>
            </a:pPr>
            <a:r>
              <a:rPr lang="sr-Cyrl-RS" sz="2000" dirty="0" smtClean="0">
                <a:latin typeface="Palatino Linotype" pitchFamily="18" charset="0"/>
              </a:rPr>
              <a:t>Симптоми зависе од величине тумора, локализације, секреторног профила, присуства локалних или удаљених метастаза</a:t>
            </a:r>
          </a:p>
          <a:p>
            <a:pPr>
              <a:lnSpc>
                <a:spcPct val="150000"/>
              </a:lnSpc>
            </a:pPr>
            <a:r>
              <a:rPr lang="sr-Cyrl-RS" sz="2000" dirty="0" smtClean="0">
                <a:latin typeface="Palatino Linotype" pitchFamily="18" charset="0"/>
              </a:rPr>
              <a:t>Због изостанка симптома, неспецифичности, спорог напредовања, доброг општег стања пацијента, често се касни са постављањем дијагнозе (обично прође 5-7 година од појаве првих симптома до дијагнозе)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НЕТ-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симптоми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62000"/>
            <a:ext cx="603504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b="1" u="sng" dirty="0" smtClean="0">
                <a:solidFill>
                  <a:srgbClr val="FF6699"/>
                </a:solidFill>
                <a:latin typeface="Palatino Linotype" pitchFamily="18" charset="0"/>
              </a:rPr>
              <a:t>Симптоми и знаци тумора зависе од: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 smtClean="0">
                <a:solidFill>
                  <a:srgbClr val="FF6699"/>
                </a:solidFill>
                <a:latin typeface="Palatino Linotype" pitchFamily="18" charset="0"/>
              </a:rPr>
              <a:t>Раста примарног тумора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 smtClean="0">
                <a:solidFill>
                  <a:srgbClr val="FF6699"/>
                </a:solidFill>
                <a:latin typeface="Palatino Linotype" pitchFamily="18" charset="0"/>
              </a:rPr>
              <a:t>Метастаза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 smtClean="0">
                <a:solidFill>
                  <a:srgbClr val="FF6699"/>
                </a:solidFill>
                <a:latin typeface="Palatino Linotype" pitchFamily="18" charset="0"/>
              </a:rPr>
              <a:t>Паранеопластичног синдрома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 smtClean="0">
                <a:solidFill>
                  <a:srgbClr val="FF6699"/>
                </a:solidFill>
                <a:latin typeface="Palatino Linotype" pitchFamily="18" charset="0"/>
              </a:rPr>
              <a:t>Општег стања пацијента</a:t>
            </a:r>
          </a:p>
          <a:p>
            <a:pPr>
              <a:buFont typeface="Arial" pitchFamily="34" charset="0"/>
              <a:buChar char="•"/>
            </a:pPr>
            <a:endParaRPr lang="sr-Cyrl-RS" sz="1400" b="1" dirty="0" smtClean="0">
              <a:solidFill>
                <a:srgbClr val="FF6699"/>
              </a:solidFill>
              <a:latin typeface="Palatino Linotype" pitchFamily="18" charset="0"/>
            </a:endParaRPr>
          </a:p>
          <a:p>
            <a:pPr>
              <a:buFont typeface="Arial" pitchFamily="34" charset="0"/>
              <a:buChar char="•"/>
            </a:pPr>
            <a:endParaRPr lang="sr-Cyrl-RS" sz="1400" b="1" dirty="0" smtClean="0">
              <a:solidFill>
                <a:srgbClr val="FF6699"/>
              </a:solidFill>
              <a:latin typeface="Palatino Linotype" pitchFamily="18" charset="0"/>
            </a:endParaRPr>
          </a:p>
          <a:p>
            <a:endParaRPr lang="sr-Cyrl-RS" sz="1400" b="1" dirty="0" smtClean="0">
              <a:solidFill>
                <a:srgbClr val="FF6699"/>
              </a:solidFill>
              <a:latin typeface="Palatino Linotype" pitchFamily="18" charset="0"/>
            </a:endParaRPr>
          </a:p>
          <a:p>
            <a:r>
              <a:rPr lang="sr-Cyrl-RS" sz="1400" b="1" dirty="0" smtClean="0">
                <a:latin typeface="Palatino Linotype" pitchFamily="18" charset="0"/>
              </a:rPr>
              <a:t>Ј</a:t>
            </a:r>
            <a:r>
              <a:rPr lang="x-none" sz="1400" b="1" smtClean="0">
                <a:latin typeface="Palatino Linotype" pitchFamily="18" charset="0"/>
              </a:rPr>
              <a:t>ЕДЊАК</a:t>
            </a:r>
            <a:r>
              <a:rPr lang="x-none" sz="1400" b="1" dirty="0" smtClean="0">
                <a:latin typeface="Palatino Linotype" pitchFamily="18" charset="0"/>
              </a:rPr>
              <a:t>, ЖЕЛУДАЦ, ДУОДЕНУМ</a:t>
            </a:r>
            <a:endParaRPr lang="x-none" sz="1400" b="1" dirty="0">
              <a:latin typeface="Palatino Linotype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мучнина, повраћање</a:t>
            </a:r>
            <a:r>
              <a:rPr lang="x-none" sz="1600" smtClean="0">
                <a:latin typeface="Palatino Linotype" pitchFamily="18" charset="0"/>
              </a:rPr>
              <a:t>, болови</a:t>
            </a:r>
            <a:r>
              <a:rPr lang="sr-Cyrl-RS" sz="1600" dirty="0" smtClean="0">
                <a:latin typeface="Palatino Linotype" pitchFamily="18" charset="0"/>
              </a:rPr>
              <a:t>,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мелена, хематемеза</a:t>
            </a:r>
            <a:r>
              <a:rPr lang="x-none" sz="1600" smtClean="0">
                <a:latin typeface="Palatino Linotype" pitchFamily="18" charset="0"/>
              </a:rPr>
              <a:t>...</a:t>
            </a:r>
            <a:endParaRPr lang="x-none" sz="1600" dirty="0">
              <a:latin typeface="Palatino Linotype" pitchFamily="18" charset="0"/>
            </a:endParaRPr>
          </a:p>
          <a:p>
            <a:endParaRPr lang="x-none" sz="1600" b="1" dirty="0">
              <a:latin typeface="Palatino Linotype" pitchFamily="18" charset="0"/>
            </a:endParaRPr>
          </a:p>
          <a:p>
            <a:r>
              <a:rPr lang="x-none" sz="1400" b="1" dirty="0" smtClean="0">
                <a:latin typeface="Palatino Linotype" pitchFamily="18" charset="0"/>
              </a:rPr>
              <a:t>ТАНКО ЦРЕВО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б</a:t>
            </a:r>
            <a:r>
              <a:rPr lang="x-none" sz="1600" smtClean="0">
                <a:latin typeface="Palatino Linotype" pitchFamily="18" charset="0"/>
              </a:rPr>
              <a:t>ол</a:t>
            </a:r>
            <a:r>
              <a:rPr lang="x-none" sz="1600" dirty="0" smtClean="0">
                <a:latin typeface="Palatino Linotype" pitchFamily="18" charset="0"/>
              </a:rPr>
              <a:t>, опструкција (</a:t>
            </a:r>
            <a:r>
              <a:rPr lang="x-none" sz="1600" dirty="0" err="1" smtClean="0">
                <a:latin typeface="Palatino Linotype" pitchFamily="18" charset="0"/>
              </a:rPr>
              <a:t>илеус</a:t>
            </a:r>
            <a:r>
              <a:rPr lang="x-none" sz="1600" dirty="0" smtClean="0">
                <a:latin typeface="Palatino Linotype" pitchFamily="18" charset="0"/>
              </a:rPr>
              <a:t>/</a:t>
            </a:r>
            <a:r>
              <a:rPr lang="x-none" sz="1600" dirty="0" err="1" smtClean="0">
                <a:latin typeface="Palatino Linotype" pitchFamily="18" charset="0"/>
              </a:rPr>
              <a:t>инвангинација</a:t>
            </a:r>
            <a:r>
              <a:rPr lang="x-none" sz="1600" smtClean="0">
                <a:latin typeface="Palatino Linotype" pitchFamily="18" charset="0"/>
              </a:rPr>
              <a:t>), </a:t>
            </a:r>
            <a:r>
              <a:rPr lang="sr-Cyrl-RS" sz="1600" dirty="0" smtClean="0">
                <a:latin typeface="Palatino Linotype" pitchFamily="18" charset="0"/>
              </a:rPr>
              <a:t>палпабилна </a:t>
            </a:r>
            <a:r>
              <a:rPr lang="x-none" sz="1600" smtClean="0">
                <a:latin typeface="Palatino Linotype" pitchFamily="18" charset="0"/>
              </a:rPr>
              <a:t>туморска </a:t>
            </a:r>
            <a:r>
              <a:rPr lang="x-none" sz="1600" dirty="0" smtClean="0">
                <a:latin typeface="Palatino Linotype" pitchFamily="18" charset="0"/>
              </a:rPr>
              <a:t>маса, крварење...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x-none" sz="1600" b="1" dirty="0">
              <a:latin typeface="Palatino Linotype" pitchFamily="18" charset="0"/>
            </a:endParaRPr>
          </a:p>
          <a:p>
            <a:r>
              <a:rPr lang="x-none" sz="1400" b="1" dirty="0" smtClean="0">
                <a:latin typeface="Palatino Linotype" pitchFamily="18" charset="0"/>
              </a:rPr>
              <a:t>ДЕБЕЛО ЦРЕВО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Ректорагија</a:t>
            </a:r>
            <a:r>
              <a:rPr lang="x-none" sz="1600" dirty="0" smtClean="0">
                <a:latin typeface="Palatino Linotype" pitchFamily="18" charset="0"/>
              </a:rPr>
              <a:t> и/или </a:t>
            </a:r>
            <a:r>
              <a:rPr lang="x-none" sz="1600" dirty="0" err="1" smtClean="0">
                <a:latin typeface="Palatino Linotype" pitchFamily="18" charset="0"/>
              </a:rPr>
              <a:t>хематохезија</a:t>
            </a:r>
            <a:r>
              <a:rPr lang="sr-Latn-CS" sz="1600" dirty="0" smtClean="0">
                <a:latin typeface="Palatino Linotype" pitchFamily="18" charset="0"/>
              </a:rPr>
              <a:t>, </a:t>
            </a:r>
            <a:r>
              <a:rPr lang="x-none" sz="1600" dirty="0" smtClean="0">
                <a:latin typeface="Palatino Linotype" pitchFamily="18" charset="0"/>
              </a:rPr>
              <a:t>промене ритма пражњења црева, бол, </a:t>
            </a:r>
            <a:r>
              <a:rPr lang="x-none" sz="1600" dirty="0" err="1" smtClean="0">
                <a:latin typeface="Palatino Linotype" pitchFamily="18" charset="0"/>
              </a:rPr>
              <a:t>тенезми</a:t>
            </a:r>
            <a:r>
              <a:rPr lang="x-none" sz="1600" dirty="0" smtClean="0">
                <a:latin typeface="Palatino Linotype" pitchFamily="18" charset="0"/>
              </a:rPr>
              <a:t>...</a:t>
            </a:r>
            <a:endParaRPr lang="en-US" sz="1600" dirty="0">
              <a:latin typeface="Palatino Linotype" pitchFamily="18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НЕТ- </a:t>
            </a:r>
            <a:r>
              <a:rPr lang="ru-RU" sz="2000" b="1" dirty="0" smtClean="0">
                <a:solidFill>
                  <a:srgbClr val="00B0F0"/>
                </a:solidFill>
                <a:latin typeface="Palatino Linotype" pitchFamily="18" charset="0"/>
              </a:rPr>
              <a:t>симптоми и знаци зависно од локализације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799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124200"/>
            <a:ext cx="8839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1400" b="1" dirty="0" smtClean="0">
                <a:latin typeface="Palatino Linotype" pitchFamily="18" charset="0"/>
              </a:rPr>
              <a:t>    </a:t>
            </a:r>
            <a:r>
              <a:rPr lang="sr-Cyrl-RS" b="1" dirty="0" smtClean="0">
                <a:latin typeface="Palatino Linotype" pitchFamily="18" charset="0"/>
              </a:rPr>
              <a:t>Примарни тумор обично лучи малу количину биолошки активних супстанци које се инактивирају у портној циркулацији (изузетак су тумори гонада и бронха)</a:t>
            </a:r>
          </a:p>
          <a:p>
            <a:pPr algn="ctr"/>
            <a:r>
              <a:rPr lang="sr-Cyrl-RS" b="1" dirty="0" smtClean="0">
                <a:latin typeface="Palatino Linotype" pitchFamily="18" charset="0"/>
              </a:rPr>
              <a:t>   Главни извор лучења су метастазе у јетри</a:t>
            </a:r>
            <a:r>
              <a:rPr lang="sr-Cyrl-RS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sr-Cyrl-RS" sz="1400" dirty="0" smtClean="0">
                <a:solidFill>
                  <a:schemeClr val="bg1"/>
                </a:solidFill>
                <a:latin typeface="Palatino Linotype" pitchFamily="18" charset="0"/>
              </a:rPr>
              <a:t>учења су метастазе у јетри</a:t>
            </a:r>
            <a:r>
              <a:rPr lang="x-none" sz="1400" smtClean="0">
                <a:solidFill>
                  <a:schemeClr val="bg1"/>
                </a:solidFill>
                <a:latin typeface="Palatino Linotype" pitchFamily="18" charset="0"/>
              </a:rPr>
              <a:t>е велику количину медијатора, директно у системску циркулацију</a:t>
            </a:r>
          </a:p>
          <a:p>
            <a:pPr algn="ctr"/>
            <a:endParaRPr lang="sr-Cyrl-RS" sz="1400" b="1" dirty="0" smtClean="0">
              <a:latin typeface="Palatino Linotype" pitchFamily="18" charset="0"/>
            </a:endParaRPr>
          </a:p>
          <a:p>
            <a:pPr algn="ctr"/>
            <a:r>
              <a:rPr lang="sr-Cyrl-RS" sz="1400" b="1" dirty="0" smtClean="0">
                <a:latin typeface="Palatino Linotype" pitchFamily="18" charset="0"/>
              </a:rPr>
              <a:t>Н</a:t>
            </a:r>
            <a:r>
              <a:rPr lang="x-none" sz="1400" b="1" smtClean="0">
                <a:latin typeface="Palatino Linotype" pitchFamily="18" charset="0"/>
              </a:rPr>
              <a:t>АЈЧЕШЋЕ: </a:t>
            </a:r>
            <a:r>
              <a:rPr lang="x-none" sz="1600" smtClean="0">
                <a:latin typeface="Palatino Linotype" pitchFamily="18" charset="0"/>
              </a:rPr>
              <a:t> локорегионално</a:t>
            </a:r>
            <a:r>
              <a:rPr lang="sr-Cyrl-RS" sz="1600" dirty="0" smtClean="0">
                <a:latin typeface="Palatino Linotype" pitchFamily="18" charset="0"/>
              </a:rPr>
              <a:t> (</a:t>
            </a:r>
            <a:r>
              <a:rPr lang="x-none" sz="1600" smtClean="0">
                <a:latin typeface="Palatino Linotype" pitchFamily="18" charset="0"/>
              </a:rPr>
              <a:t>НЕТ &gt;1cm инфилтрише зид црева и доводи до фиброзне реакције у мезентеријуму</a:t>
            </a:r>
            <a:r>
              <a:rPr lang="sr-Cyrl-RS" sz="1200" dirty="0" smtClean="0">
                <a:solidFill>
                  <a:srgbClr val="CC3399"/>
                </a:solidFill>
                <a:latin typeface="Palatino Linotype" pitchFamily="18" charset="0"/>
              </a:rPr>
              <a:t>,</a:t>
            </a:r>
            <a:r>
              <a:rPr lang="x-none" sz="1600" smtClean="0">
                <a:latin typeface="Palatino Linotype" pitchFamily="18" charset="0"/>
              </a:rPr>
              <a:t> интермитентне или трајне опструкције, понекад и до опструкције</a:t>
            </a:r>
            <a:r>
              <a:rPr lang="en-US" sz="1600" dirty="0" smtClean="0">
                <a:latin typeface="Palatino Linotype" pitchFamily="18" charset="0"/>
              </a:rPr>
              <a:t> a. m</a:t>
            </a:r>
            <a:r>
              <a:rPr lang="x-none" sz="1600" smtClean="0">
                <a:latin typeface="Palatino Linotype" pitchFamily="18" charset="0"/>
              </a:rPr>
              <a:t>esenterica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</a:p>
          <a:p>
            <a:pPr algn="ctr"/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(лимфне </a:t>
            </a:r>
            <a:r>
              <a:rPr lang="x-none" sz="1600" smtClean="0">
                <a:latin typeface="Palatino Linotype" pitchFamily="18" charset="0"/>
              </a:rPr>
              <a:t>жлезде,</a:t>
            </a:r>
            <a:r>
              <a:rPr lang="sr-Cyrl-RS" sz="1600" dirty="0" smtClean="0">
                <a:latin typeface="Palatino Linotype" pitchFamily="18" charset="0"/>
              </a:rPr>
              <a:t> јетра)</a:t>
            </a:r>
            <a:r>
              <a:rPr lang="x-none" sz="1600" smtClean="0">
                <a:latin typeface="Palatino Linotype" pitchFamily="18" charset="0"/>
              </a:rPr>
              <a:t>                  </a:t>
            </a:r>
            <a:endParaRPr lang="x-none" sz="1600" dirty="0"/>
          </a:p>
          <a:p>
            <a:pPr marL="533400" indent="-533400"/>
            <a:r>
              <a:rPr lang="sr-Cyrl-RS" sz="1400" b="1" dirty="0" smtClean="0">
                <a:latin typeface="Palatino Linotype" pitchFamily="18" charset="0"/>
              </a:rPr>
              <a:t>      </a:t>
            </a:r>
            <a:r>
              <a:rPr lang="x-none" sz="1400" b="1" smtClean="0">
                <a:latin typeface="Palatino Linotype" pitchFamily="18" charset="0"/>
              </a:rPr>
              <a:t>РЕЂЕ</a:t>
            </a:r>
            <a:r>
              <a:rPr lang="x-none" sz="1400" b="1" dirty="0" smtClean="0">
                <a:latin typeface="Palatino Linotype" pitchFamily="18" charset="0"/>
              </a:rPr>
              <a:t>: </a:t>
            </a:r>
            <a:r>
              <a:rPr lang="x-none" sz="1600" dirty="0" err="1" smtClean="0">
                <a:latin typeface="Palatino Linotype" pitchFamily="18" charset="0"/>
              </a:rPr>
              <a:t>ретроперитонеум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перитонеум</a:t>
            </a:r>
            <a:r>
              <a:rPr lang="x-none" sz="1600" dirty="0" smtClean="0">
                <a:latin typeface="Palatino Linotype" pitchFamily="18" charset="0"/>
              </a:rPr>
              <a:t>, плућа, кости...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НЕТсекреторни профил и метастазе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7800" y="685800"/>
            <a:ext cx="4572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b="1" dirty="0" smtClean="0">
                <a:latin typeface="Palatino Linotype" pitchFamily="18" charset="0"/>
              </a:rPr>
              <a:t>50</a:t>
            </a:r>
            <a:r>
              <a:rPr lang="x-none" b="1" smtClean="0">
                <a:latin typeface="Palatino Linotype" pitchFamily="18" charset="0"/>
              </a:rPr>
              <a:t>% НЕТ-а су ФУНКЦИОНАЛНИ- сектретују биоактивне молекуле</a:t>
            </a:r>
          </a:p>
          <a:p>
            <a:pPr algn="ctr"/>
            <a:r>
              <a:rPr lang="x-none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ГИ пептиди, хормони, амини, простагландини...).</a:t>
            </a:r>
            <a:endParaRPr lang="sr-Cyrl-RS" sz="1600" dirty="0" smtClean="0">
              <a:latin typeface="Palatino Linotype" pitchFamily="18" charset="0"/>
            </a:endParaRPr>
          </a:p>
          <a:p>
            <a:pPr algn="ctr"/>
            <a:endParaRPr lang="sr-Cyrl-RS" sz="1600" dirty="0" smtClean="0">
              <a:latin typeface="Palatino Linotype" pitchFamily="18" charset="0"/>
            </a:endParaRPr>
          </a:p>
          <a:p>
            <a:pPr algn="ctr"/>
            <a:endParaRPr lang="sr-Cyrl-RS" sz="1600" dirty="0" smtClean="0">
              <a:latin typeface="Palatino Linotype" pitchFamily="18" charset="0"/>
            </a:endParaRPr>
          </a:p>
          <a:p>
            <a:pPr algn="ctr"/>
            <a:r>
              <a:rPr lang="sr-Cyrl-RS" dirty="0" smtClean="0">
                <a:solidFill>
                  <a:srgbClr val="FF6699"/>
                </a:solidFill>
                <a:latin typeface="Palatino Linotype" pitchFamily="18" charset="0"/>
              </a:rPr>
              <a:t>Карциноидни синдром</a:t>
            </a:r>
          </a:p>
          <a:p>
            <a:pPr algn="ctr"/>
            <a:r>
              <a:rPr lang="sr-Cyrl-RS" dirty="0" smtClean="0">
                <a:solidFill>
                  <a:srgbClr val="FF6699"/>
                </a:solidFill>
                <a:latin typeface="Palatino Linotype" pitchFamily="18" charset="0"/>
              </a:rPr>
              <a:t>Синдроми панкреасних НЕТ-а</a:t>
            </a:r>
          </a:p>
          <a:p>
            <a:pPr algn="ctr"/>
            <a:endParaRPr lang="x-none" dirty="0">
              <a:solidFill>
                <a:srgbClr val="FF66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59343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КАРЦИНОИДНИ СИНДРОМ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2050" name="Picture 2" descr="C:\Users\Ivan Jovanovic\Desktop\carcinoid-tumors-38-638.jpg"/>
          <p:cNvPicPr>
            <a:picLocks noChangeAspect="1" noChangeArrowheads="1"/>
          </p:cNvPicPr>
          <p:nvPr/>
        </p:nvPicPr>
        <p:blipFill>
          <a:blip r:embed="rId3" cstate="print"/>
          <a:srcRect l="6411" t="20950" r="7609"/>
          <a:stretch>
            <a:fillRect/>
          </a:stretch>
        </p:blipFill>
        <p:spPr bwMode="auto">
          <a:xfrm>
            <a:off x="304800" y="1630545"/>
            <a:ext cx="7696200" cy="5227455"/>
          </a:xfrm>
          <a:prstGeom prst="rect">
            <a:avLst/>
          </a:prstGeom>
          <a:noFill/>
        </p:spPr>
      </p:pic>
      <p:sp>
        <p:nvSpPr>
          <p:cNvPr id="3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2451829"/>
            <a:ext cx="2971800" cy="367571"/>
          </a:xfrm>
          <a:solidFill>
            <a:schemeClr val="bg1"/>
          </a:solidFill>
        </p:spPr>
        <p:txBody>
          <a:bodyPr/>
          <a:lstStyle/>
          <a:p>
            <a:r>
              <a:rPr lang="sr-Cyrl-RS" b="1" i="0" dirty="0" smtClean="0">
                <a:latin typeface="Palatino Linotype" pitchFamily="18" charset="0"/>
              </a:rPr>
              <a:t>бронхоконстрикције</a:t>
            </a:r>
            <a:endParaRPr lang="en-US" b="1" i="0" dirty="0">
              <a:latin typeface="Palatino Linotype" pitchFamily="18" charset="0"/>
            </a:endParaRPr>
          </a:p>
        </p:txBody>
      </p:sp>
      <p:sp>
        <p:nvSpPr>
          <p:cNvPr id="37" name="Text Placeholder 4"/>
          <p:cNvSpPr txBox="1">
            <a:spLocks/>
          </p:cNvSpPr>
          <p:nvPr/>
        </p:nvSpPr>
        <p:spPr>
          <a:xfrm>
            <a:off x="990600" y="3366229"/>
            <a:ext cx="1905000" cy="3675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бол у трбуху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0" y="53340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mtClean="0">
                <a:latin typeface="Palatino Linotype" pitchFamily="18" charset="0"/>
              </a:rPr>
              <a:t>Класична тријада: повремено црвенило лица (фл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x-none" smtClean="0">
                <a:latin typeface="Palatino Linotype" pitchFamily="18" charset="0"/>
              </a:rPr>
              <a:t>шинг), проливи, валвуларна срчана мана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5334000" y="4572000"/>
            <a:ext cx="1905000" cy="3675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дерматитис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5715000" y="3505200"/>
            <a:ext cx="1905000" cy="3675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диареја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5410200" y="2286000"/>
            <a:ext cx="1905000" cy="3675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болести срца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5105400" y="1537429"/>
            <a:ext cx="2209800" cy="3675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r-Cyrl-RS" sz="2000" b="1" dirty="0" smtClean="0">
                <a:latin typeface="Palatino Linotype" pitchFamily="18" charset="0"/>
              </a:rPr>
              <a:t>црвенило лица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14287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НЕТ- </a:t>
            </a:r>
            <a:r>
              <a:rPr lang="ru-RU" sz="2000" b="1" dirty="0" smtClean="0">
                <a:solidFill>
                  <a:srgbClr val="00B0F0"/>
                </a:solidFill>
                <a:latin typeface="Palatino Linotype" pitchFamily="18" charset="0"/>
              </a:rPr>
              <a:t>Биохемијски туморски маркери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" y="457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ru-RU" b="1" dirty="0" smtClean="0">
                <a:latin typeface="Palatino Linotype" pitchFamily="18" charset="0"/>
              </a:rPr>
              <a:t>Хромогранин А (</a:t>
            </a:r>
            <a:r>
              <a:rPr lang="en-US" b="1" dirty="0" smtClean="0">
                <a:latin typeface="Palatino Linotype" pitchFamily="18" charset="0"/>
              </a:rPr>
              <a:t>Cg</a:t>
            </a:r>
            <a:r>
              <a:rPr lang="ru-RU" b="1" dirty="0" smtClean="0">
                <a:latin typeface="Palatino Linotype" pitchFamily="18" charset="0"/>
              </a:rPr>
              <a:t>А) је најкориснији биохемијски маркер за НЕТ</a:t>
            </a:r>
            <a:endParaRPr lang="en-US" b="1" dirty="0" smtClean="0">
              <a:latin typeface="Palatino Linotype" pitchFamily="18" charset="0"/>
            </a:endParaRPr>
          </a:p>
          <a:p>
            <a:pPr marL="285750" indent="-285750"/>
            <a:r>
              <a:rPr lang="sr-Cyrl-RS" dirty="0" smtClean="0">
                <a:latin typeface="Palatino Linotype" pitchFamily="18" charset="0"/>
              </a:rPr>
              <a:t>Повишене вредности и код</a:t>
            </a:r>
            <a:r>
              <a:rPr lang="x-none" smtClean="0">
                <a:latin typeface="Palatino Linotype" pitchFamily="18" charset="0"/>
              </a:rPr>
              <a:t> нефункционал</a:t>
            </a:r>
            <a:r>
              <a:rPr lang="sr-Cyrl-RS" dirty="0" smtClean="0">
                <a:latin typeface="Palatino Linotype" pitchFamily="18" charset="0"/>
              </a:rPr>
              <a:t>ног</a:t>
            </a:r>
            <a:r>
              <a:rPr lang="x-none" smtClean="0">
                <a:latin typeface="Palatino Linotype" pitchFamily="18" charset="0"/>
              </a:rPr>
              <a:t> НЕТ</a:t>
            </a:r>
            <a:r>
              <a:rPr lang="sr-Cyrl-RS" dirty="0" smtClean="0">
                <a:latin typeface="Palatino Linotype" pitchFamily="18" charset="0"/>
              </a:rPr>
              <a:t>-а</a:t>
            </a:r>
            <a:endParaRPr lang="x-none" b="1" dirty="0" smtClean="0">
              <a:latin typeface="Palatino Linotype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8600" y="1600200"/>
            <a:ext cx="4572000" cy="923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smtClean="0">
                <a:latin typeface="Palatino Linotype" pitchFamily="18" charset="0"/>
              </a:rPr>
              <a:t>Ниво CgA </a:t>
            </a:r>
          </a:p>
          <a:p>
            <a:pPr algn="ctr"/>
            <a:r>
              <a:rPr lang="x-none" b="1" smtClean="0">
                <a:latin typeface="Palatino Linotype" pitchFamily="18" charset="0"/>
              </a:rPr>
              <a:t>бар 2 x већи од референтног </a:t>
            </a:r>
            <a:r>
              <a:rPr lang="x-none" smtClean="0">
                <a:latin typeface="Palatino Linotype" pitchFamily="18" charset="0"/>
              </a:rPr>
              <a:t>углавном указује на НЕТ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4800" y="3124200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b="1" smtClean="0">
                <a:latin typeface="Palatino Linotype" pitchFamily="18" charset="0"/>
              </a:rPr>
              <a:t>Дијагноз</a:t>
            </a:r>
            <a:r>
              <a:rPr lang="sr-Cyrl-RS" b="1" dirty="0" smtClean="0">
                <a:latin typeface="Palatino Linotype" pitchFamily="18" charset="0"/>
              </a:rPr>
              <a:t>а:</a:t>
            </a:r>
            <a:r>
              <a:rPr lang="x-none" smtClean="0">
                <a:latin typeface="Palatino Linotype" pitchFamily="18" charset="0"/>
              </a:rPr>
              <a:t> </a:t>
            </a:r>
            <a:endParaRPr lang="sr-Cyrl-RS" dirty="0" smtClean="0">
              <a:latin typeface="Palatino Linotype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клиничке манифестације</a:t>
            </a:r>
          </a:p>
          <a:p>
            <a:pPr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повишене вредности хромогранина А </a:t>
            </a:r>
          </a:p>
          <a:p>
            <a:pPr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визуализаци</a:t>
            </a:r>
            <a:r>
              <a:rPr lang="sr-Cyrl-RS" dirty="0" smtClean="0">
                <a:latin typeface="Palatino Linotype" pitchFamily="18" charset="0"/>
              </a:rPr>
              <a:t>оне методе</a:t>
            </a:r>
          </a:p>
          <a:p>
            <a:pPr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РН верификација</a:t>
            </a:r>
          </a:p>
          <a:p>
            <a:pPr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додатн</a:t>
            </a:r>
            <a:r>
              <a:rPr lang="sr-Cyrl-RS" dirty="0" smtClean="0">
                <a:latin typeface="Palatino Linotype" pitchFamily="18" charset="0"/>
              </a:rPr>
              <a:t>и</a:t>
            </a:r>
            <a:r>
              <a:rPr lang="x-none" smtClean="0">
                <a:latin typeface="Palatino Linotype" pitchFamily="18" charset="0"/>
              </a:rPr>
              <a:t> биомаркери</a:t>
            </a:r>
            <a:r>
              <a:rPr lang="sr-Cyrl-RS" dirty="0" smtClean="0">
                <a:latin typeface="Palatino Linotype" pitchFamily="18" charset="0"/>
              </a:rPr>
              <a:t> (</a:t>
            </a:r>
            <a:r>
              <a:rPr lang="x-none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5-Н</a:t>
            </a:r>
            <a:r>
              <a:rPr lang="en-US" dirty="0" smtClean="0">
                <a:latin typeface="Palatino Linotype" pitchFamily="18" charset="0"/>
              </a:rPr>
              <a:t>IAA, NSE, PP…)</a:t>
            </a:r>
            <a:endParaRPr lang="sr-Cyrl-RS" dirty="0" smtClean="0">
              <a:latin typeface="Palatino Linotype" pitchFamily="18" charset="0"/>
            </a:endParaRPr>
          </a:p>
          <a:p>
            <a:pPr algn="ctr"/>
            <a:r>
              <a:rPr lang="x-none" smtClean="0">
                <a:latin typeface="Palatino Linotype" pitchFamily="18" charset="0"/>
              </a:rPr>
              <a:t> </a:t>
            </a:r>
            <a:endParaRPr lang="sr-Cyrl-RS" dirty="0" smtClean="0">
              <a:latin typeface="Palatino Linotype" pitchFamily="18" charset="0"/>
            </a:endParaRPr>
          </a:p>
          <a:p>
            <a:pPr algn="ctr"/>
            <a:endParaRPr lang="en-US" dirty="0">
              <a:latin typeface="Palatino Linotype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181600" y="533400"/>
            <a:ext cx="3733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b="1" dirty="0" smtClean="0">
                <a:solidFill>
                  <a:schemeClr val="bg1"/>
                </a:solidFill>
                <a:latin typeface="Palatino Linotype" pitchFamily="18" charset="0"/>
              </a:rPr>
              <a:t>Cg</a:t>
            </a:r>
            <a:r>
              <a:rPr lang="sr-Cyrl-RS" b="1" dirty="0" smtClean="0">
                <a:solidFill>
                  <a:schemeClr val="bg1"/>
                </a:solidFill>
                <a:latin typeface="Palatino Linotype" pitchFamily="18" charset="0"/>
              </a:rPr>
              <a:t>Повишене вредности </a:t>
            </a:r>
            <a:r>
              <a:rPr lang="sr-Latn-CS" b="1" dirty="0" smtClean="0">
                <a:solidFill>
                  <a:schemeClr val="bg1"/>
                </a:solidFill>
                <a:latin typeface="Palatino Linotype" pitchFamily="18" charset="0"/>
              </a:rPr>
              <a:t>A </a:t>
            </a:r>
            <a:endParaRPr lang="x-none" b="1" smtClean="0">
              <a:solidFill>
                <a:schemeClr val="bg1"/>
              </a:solidFill>
              <a:latin typeface="Palatino Linotype" pitchFamily="18" charset="0"/>
            </a:endParaRPr>
          </a:p>
          <a:p>
            <a:pPr marL="171450" indent="-171450">
              <a:lnSpc>
                <a:spcPct val="150000"/>
              </a:lnSpc>
            </a:pPr>
            <a:r>
              <a:rPr lang="sr-Cyrl-RS" sz="1400" dirty="0" smtClean="0">
                <a:latin typeface="Palatino Linotype" pitchFamily="18" charset="0"/>
              </a:rPr>
              <a:t>Повишен хромогранин А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smtClean="0">
                <a:latin typeface="Palatino Linotype" pitchFamily="18" charset="0"/>
              </a:rPr>
              <a:t>хронични гастритис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smtClean="0">
                <a:latin typeface="Palatino Linotype" pitchFamily="18" charset="0"/>
              </a:rPr>
              <a:t>бубрежна и јетрина </a:t>
            </a:r>
            <a:r>
              <a:rPr lang="sr-Cyrl-RS" sz="1400" dirty="0" smtClean="0">
                <a:latin typeface="Palatino Linotype" pitchFamily="18" charset="0"/>
              </a:rPr>
              <a:t>инсуфицијенција</a:t>
            </a:r>
            <a:endParaRPr lang="x-none" sz="1400" smtClean="0">
              <a:latin typeface="Palatino Linotype" pitchFamily="18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smtClean="0">
                <a:latin typeface="Palatino Linotype" pitchFamily="18" charset="0"/>
              </a:rPr>
              <a:t>артеријска хипертензија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smtClean="0">
                <a:latin typeface="Palatino Linotype" pitchFamily="18" charset="0"/>
              </a:rPr>
              <a:t>терапија инхибиторима протонске пумпе</a:t>
            </a:r>
          </a:p>
        </p:txBody>
      </p:sp>
    </p:spTree>
    <p:extLst>
      <p:ext uri="{BB962C8B-B14F-4D97-AF65-F5344CB8AC3E}">
        <p14:creationId xmlns="" xmlns:p14="http://schemas.microsoft.com/office/powerpoint/2010/main" val="13978031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r-Cyrl-RS" sz="2000" b="1" dirty="0" smtClean="0">
                <a:latin typeface="Palatino Linotype" pitchFamily="18" charset="0"/>
              </a:rPr>
              <a:t>Е</a:t>
            </a:r>
            <a:r>
              <a:rPr lang="x-none" sz="2000" b="1" smtClean="0">
                <a:latin typeface="Palatino Linotype" pitchFamily="18" charset="0"/>
              </a:rPr>
              <a:t>ндоскопиј</a:t>
            </a:r>
            <a:r>
              <a:rPr lang="sr-Cyrl-RS" sz="2000" b="1" dirty="0" smtClean="0">
                <a:latin typeface="Palatino Linotype" pitchFamily="18" charset="0"/>
              </a:rPr>
              <a:t>а(значај</a:t>
            </a:r>
            <a:r>
              <a:rPr lang="x-none" sz="2000" b="1" smtClean="0">
                <a:latin typeface="Palatino Linotype" pitchFamily="18" charset="0"/>
              </a:rPr>
              <a:t> у дијагностици, одређивању стадијума и лечењу</a:t>
            </a:r>
            <a:r>
              <a:rPr lang="sr-Cyrl-RS" sz="2000" b="1" dirty="0" smtClean="0">
                <a:latin typeface="Palatino Linotype" pitchFamily="18" charset="0"/>
              </a:rPr>
              <a:t>)</a:t>
            </a:r>
            <a:endParaRPr lang="x-none" sz="2000" b="1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2000" dirty="0" smtClean="0">
                <a:latin typeface="Palatino Linotype" pitchFamily="18" charset="0"/>
              </a:rPr>
              <a:t>ЕГДС</a:t>
            </a:r>
            <a:endParaRPr lang="x-none" sz="200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2000" smtClean="0">
                <a:latin typeface="Palatino Linotype" pitchFamily="18" charset="0"/>
              </a:rPr>
              <a:t>Колоноскопија</a:t>
            </a:r>
          </a:p>
          <a:p>
            <a:pPr>
              <a:lnSpc>
                <a:spcPct val="150000"/>
              </a:lnSpc>
            </a:pPr>
            <a:r>
              <a:rPr lang="x-none" sz="2000" smtClean="0">
                <a:latin typeface="Palatino Linotype" pitchFamily="18" charset="0"/>
              </a:rPr>
              <a:t>Double balloon ентероскопија</a:t>
            </a:r>
          </a:p>
          <a:p>
            <a:pPr>
              <a:lnSpc>
                <a:spcPct val="150000"/>
              </a:lnSpc>
            </a:pPr>
            <a:r>
              <a:rPr lang="x-none" sz="2000" smtClean="0">
                <a:latin typeface="Palatino Linotype" pitchFamily="18" charset="0"/>
              </a:rPr>
              <a:t>Ендо видео капсула</a:t>
            </a:r>
          </a:p>
          <a:p>
            <a:pPr>
              <a:lnSpc>
                <a:spcPct val="150000"/>
              </a:lnSpc>
            </a:pPr>
            <a:r>
              <a:rPr lang="x-none" sz="2000" smtClean="0">
                <a:latin typeface="Palatino Linotype" pitchFamily="18" charset="0"/>
              </a:rPr>
              <a:t>Ендоскопски ултразвук </a:t>
            </a:r>
          </a:p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НЕТ-в</a:t>
            </a:r>
            <a:r>
              <a:rPr lang="x-none" sz="2000" b="1" smtClean="0">
                <a:solidFill>
                  <a:srgbClr val="00B0F0"/>
                </a:solidFill>
                <a:latin typeface="Palatino Linotype" pitchFamily="18" charset="0"/>
              </a:rPr>
              <a:t>изуализационе методе примарног НЕТ-а и метастаза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5400"/>
            <a:ext cx="9144000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</a:pPr>
            <a:endParaRPr lang="sr-Cyrl-RS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smtClean="0">
                <a:latin typeface="Palatino Linotype" pitchFamily="18" charset="0"/>
              </a:rPr>
              <a:t>Ултра</a:t>
            </a:r>
            <a:r>
              <a:rPr lang="sr-Cyrl-RS" b="1" dirty="0" smtClean="0">
                <a:latin typeface="Palatino Linotype" pitchFamily="18" charset="0"/>
              </a:rPr>
              <a:t>звук</a:t>
            </a:r>
            <a:r>
              <a:rPr lang="x-none" b="1" smtClean="0">
                <a:latin typeface="Palatino Linotype" pitchFamily="18" charset="0"/>
              </a:rPr>
              <a:t> абдомена</a:t>
            </a:r>
            <a:r>
              <a:rPr lang="sr-Cyrl-RS" dirty="0" smtClean="0">
                <a:latin typeface="Palatino Linotype" pitchFamily="18" charset="0"/>
              </a:rPr>
              <a:t>: дијагностика примарног тумора, али и</a:t>
            </a:r>
            <a:r>
              <a:rPr lang="x-none" smtClean="0">
                <a:latin typeface="Palatino Linotype" pitchFamily="18" charset="0"/>
              </a:rPr>
              <a:t>метастатске </a:t>
            </a:r>
            <a:r>
              <a:rPr lang="x-none">
                <a:latin typeface="Palatino Linotype" pitchFamily="18" charset="0"/>
              </a:rPr>
              <a:t>болести </a:t>
            </a:r>
            <a:r>
              <a:rPr lang="x-none" smtClean="0">
                <a:latin typeface="Palatino Linotype" pitchFamily="18" charset="0"/>
              </a:rPr>
              <a:t>јетре</a:t>
            </a:r>
            <a:r>
              <a:rPr lang="sr-Cyrl-RS" dirty="0" smtClean="0">
                <a:latin typeface="Palatino Linotype" pitchFamily="18" charset="0"/>
              </a:rPr>
              <a:t>,</a:t>
            </a:r>
            <a:r>
              <a:rPr lang="x-none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уз</a:t>
            </a:r>
            <a:r>
              <a:rPr lang="x-none" smtClean="0">
                <a:latin typeface="Palatino Linotype" pitchFamily="18" charset="0"/>
              </a:rPr>
              <a:t> биопсиј</a:t>
            </a:r>
            <a:r>
              <a:rPr lang="sr-Cyrl-RS" dirty="0" smtClean="0">
                <a:latin typeface="Palatino Linotype" pitchFamily="18" charset="0"/>
              </a:rPr>
              <a:t>у</a:t>
            </a:r>
            <a:r>
              <a:rPr lang="x-none" smtClean="0">
                <a:latin typeface="Palatino Linotype" pitchFamily="18" charset="0"/>
              </a:rPr>
              <a:t> </a:t>
            </a:r>
            <a:r>
              <a:rPr lang="x-none">
                <a:latin typeface="Palatino Linotype" pitchFamily="18" charset="0"/>
              </a:rPr>
              <a:t>и </a:t>
            </a:r>
            <a:r>
              <a:rPr lang="x-none" smtClean="0">
                <a:latin typeface="Palatino Linotype" pitchFamily="18" charset="0"/>
              </a:rPr>
              <a:t>хистопатолош</a:t>
            </a:r>
            <a:r>
              <a:rPr lang="sr-Cyrl-RS" dirty="0" smtClean="0">
                <a:latin typeface="Palatino Linotype" pitchFamily="18" charset="0"/>
              </a:rPr>
              <a:t>ку</a:t>
            </a:r>
            <a:r>
              <a:rPr lang="x-none" smtClean="0">
                <a:latin typeface="Palatino Linotype" pitchFamily="18" charset="0"/>
              </a:rPr>
              <a:t> верификациј</a:t>
            </a:r>
            <a:r>
              <a:rPr lang="sr-Cyrl-RS" dirty="0" smtClean="0">
                <a:latin typeface="Palatino Linotype" pitchFamily="18" charset="0"/>
              </a:rPr>
              <a:t>у</a:t>
            </a:r>
          </a:p>
          <a:p>
            <a:pPr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Ендоскопски ултразвук </a:t>
            </a:r>
            <a:r>
              <a:rPr lang="sr-Cyrl-RS" dirty="0" smtClean="0">
                <a:latin typeface="Palatino Linotype" pitchFamily="18" charset="0"/>
              </a:rPr>
              <a:t>(субмукозне лезије)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>
                <a:latin typeface="Palatino Linotype" pitchFamily="18" charset="0"/>
              </a:rPr>
              <a:t>Компјутеризована </a:t>
            </a:r>
            <a:r>
              <a:rPr lang="x-none" b="1" smtClean="0">
                <a:latin typeface="Palatino Linotype" pitchFamily="18" charset="0"/>
              </a:rPr>
              <a:t>томографија</a:t>
            </a:r>
            <a:r>
              <a:rPr lang="sr-Cyrl-RS" dirty="0" smtClean="0">
                <a:latin typeface="Palatino Linotype" pitchFamily="18" charset="0"/>
              </a:rPr>
              <a:t>: </a:t>
            </a:r>
            <a:r>
              <a:rPr lang="x-none" smtClean="0">
                <a:latin typeface="Palatino Linotype" pitchFamily="18" charset="0"/>
              </a:rPr>
              <a:t>дијагностичка </a:t>
            </a:r>
            <a:r>
              <a:rPr lang="x-none" dirty="0">
                <a:latin typeface="Palatino Linotype" pitchFamily="18" charset="0"/>
              </a:rPr>
              <a:t>процедура </a:t>
            </a:r>
            <a:r>
              <a:rPr lang="x-none">
                <a:latin typeface="Palatino Linotype" pitchFamily="18" charset="0"/>
              </a:rPr>
              <a:t>за </a:t>
            </a:r>
            <a:r>
              <a:rPr lang="sr-Cyrl-RS" dirty="0" smtClean="0">
                <a:latin typeface="Palatino Linotype" pitchFamily="18" charset="0"/>
              </a:rPr>
              <a:t>визуализацију и </a:t>
            </a:r>
            <a:r>
              <a:rPr lang="x-none" smtClean="0">
                <a:latin typeface="Palatino Linotype" pitchFamily="18" charset="0"/>
              </a:rPr>
              <a:t>стажирање тумора</a:t>
            </a:r>
            <a:r>
              <a:rPr lang="sr-Cyrl-RS" dirty="0" smtClean="0">
                <a:latin typeface="Palatino Linotype" pitchFamily="18" charset="0"/>
              </a:rPr>
              <a:t>, суверена код тумора плућа и медијастинума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НМР-за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дијагностиковање</a:t>
            </a:r>
            <a:r>
              <a:rPr lang="x-none" dirty="0">
                <a:latin typeface="Palatino Linotype" pitchFamily="18" charset="0"/>
              </a:rPr>
              <a:t> метастаза у јетри, </a:t>
            </a:r>
            <a:r>
              <a:rPr lang="x-none" dirty="0" err="1">
                <a:latin typeface="Palatino Linotype" pitchFamily="18" charset="0"/>
              </a:rPr>
              <a:t>метастатски</a:t>
            </a:r>
            <a:r>
              <a:rPr lang="x-none" dirty="0">
                <a:latin typeface="Palatino Linotype" pitchFamily="18" charset="0"/>
              </a:rPr>
              <a:t> измењених лимфних жлезда </a:t>
            </a:r>
            <a:r>
              <a:rPr lang="x-none">
                <a:latin typeface="Palatino Linotype" pitchFamily="18" charset="0"/>
              </a:rPr>
              <a:t>у </a:t>
            </a:r>
            <a:r>
              <a:rPr lang="x-none" smtClean="0">
                <a:latin typeface="Palatino Linotype" pitchFamily="18" charset="0"/>
              </a:rPr>
              <a:t>абдомену</a:t>
            </a: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МР ентерографија-</a:t>
            </a:r>
            <a:r>
              <a:rPr lang="sr-Cyrl-RS" dirty="0" smtClean="0">
                <a:latin typeface="Palatino Linotype" pitchFamily="18" charset="0"/>
              </a:rPr>
              <a:t>визуализација</a:t>
            </a:r>
            <a:r>
              <a:rPr lang="sr-Cyrl-RS" b="1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танког црева</a:t>
            </a: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-266700"/>
            <a:ext cx="9144000" cy="5334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НЕТ-в</a:t>
            </a:r>
            <a:r>
              <a:rPr lang="x-none" sz="2000" b="1" smtClean="0">
                <a:solidFill>
                  <a:srgbClr val="00B0F0"/>
                </a:solidFill>
                <a:latin typeface="Palatino Linotype" pitchFamily="18" charset="0"/>
              </a:rPr>
              <a:t>изуализационе методе примарног НЕТ-а и метастаза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197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b="1" smtClean="0">
                <a:latin typeface="Palatino Linotype" pitchFamily="18" charset="0"/>
              </a:rPr>
              <a:t>Позитронска емисиона томографија (ПЕТ) </a:t>
            </a:r>
            <a:r>
              <a:rPr lang="x-none" sz="1800" smtClean="0">
                <a:latin typeface="Palatino Linotype" pitchFamily="18" charset="0"/>
              </a:rPr>
              <a:t>уз коришћење 5-хидрокси триптофана (5-HTP) обележеног са </a:t>
            </a:r>
            <a:r>
              <a:rPr lang="x-none" sz="1800" baseline="30000" smtClean="0">
                <a:latin typeface="Palatino Linotype" pitchFamily="18" charset="0"/>
              </a:rPr>
              <a:t>11</a:t>
            </a:r>
            <a:r>
              <a:rPr lang="x-none" sz="1800" smtClean="0">
                <a:latin typeface="Palatino Linotype" pitchFamily="18" charset="0"/>
              </a:rPr>
              <a:t>C је дијагностички метод са доказаном ефикасношћу у локализовању карциноидних тумора величне око 0,5 cm-a,</a:t>
            </a:r>
            <a:r>
              <a:rPr lang="sr-Cyrl-RS" sz="1800" dirty="0" smtClean="0">
                <a:latin typeface="Palatino Linotype" pitchFamily="18" charset="0"/>
              </a:rPr>
              <a:t> уз истовремено откривање метаболичке активности тумора (</a:t>
            </a:r>
            <a:r>
              <a:rPr lang="x-none" sz="1800" smtClean="0">
                <a:latin typeface="Palatino Linotype" pitchFamily="18" charset="0"/>
              </a:rPr>
              <a:t>5-HTP прекурсор у синтези серотонина</a:t>
            </a:r>
            <a:r>
              <a:rPr lang="sr-Cyrl-RS" sz="1800" dirty="0" smtClean="0">
                <a:latin typeface="Palatino Linotype" pitchFamily="18" charset="0"/>
              </a:rPr>
              <a:t>)</a:t>
            </a:r>
            <a:endParaRPr lang="x-none" sz="180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b="1" smtClean="0">
                <a:latin typeface="Palatino Linotype" pitchFamily="18" charset="0"/>
              </a:rPr>
              <a:t>Somatostatin receptor scintrigrafy (SRS, Octreoscan)</a:t>
            </a:r>
            <a:r>
              <a:rPr lang="sr-Cyrl-RS" sz="1800" b="1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открива</a:t>
            </a:r>
            <a:r>
              <a:rPr lang="x-none" sz="1800" smtClean="0">
                <a:latin typeface="Palatino Linotype" pitchFamily="18" charset="0"/>
              </a:rPr>
              <a:t> туморе који експримирају соматостатинске рецепторе</a:t>
            </a:r>
            <a:r>
              <a:rPr lang="sr-Cyrl-RS" sz="1800" dirty="0" smtClean="0">
                <a:latin typeface="Palatino Linotype" pitchFamily="18" charset="0"/>
              </a:rPr>
              <a:t> (</a:t>
            </a:r>
            <a:r>
              <a:rPr lang="x-none" sz="1800" smtClean="0">
                <a:latin typeface="Palatino Linotype" pitchFamily="18" charset="0"/>
              </a:rPr>
              <a:t>код  80-100% неуроендокриних тумора и налазе се и на примарним и на метастатским туморима</a:t>
            </a:r>
            <a:r>
              <a:rPr lang="sr-Cyrl-RS" sz="1800" dirty="0" smtClean="0">
                <a:latin typeface="Palatino Linotype" pitchFamily="18" charset="0"/>
              </a:rPr>
              <a:t>)</a:t>
            </a:r>
            <a:endParaRPr lang="x-none" sz="1800" smtClean="0">
              <a:latin typeface="Palatino Linotype" pitchFamily="18" charset="0"/>
            </a:endParaRPr>
          </a:p>
          <a:p>
            <a:endParaRPr lang="en-US" dirty="0"/>
          </a:p>
        </p:txBody>
      </p:sp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НЕТ-в</a:t>
            </a:r>
            <a:r>
              <a:rPr lang="x-none" sz="2000" b="1" smtClean="0">
                <a:solidFill>
                  <a:srgbClr val="00B0F0"/>
                </a:solidFill>
                <a:latin typeface="Palatino Linotype" pitchFamily="18" charset="0"/>
              </a:rPr>
              <a:t>изуализационе методе примарног НЕТ-а и метастаза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430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ТУМОРИ ТАНКОГ ЦРЕВА</a:t>
            </a:r>
            <a:b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en-US" sz="3600" b="1" i="1" dirty="0" err="1" smtClean="0">
                <a:solidFill>
                  <a:schemeClr val="bg1"/>
                </a:solidFill>
                <a:latin typeface="Palatino Linotype" pitchFamily="18" charset="0"/>
              </a:rPr>
              <a:t>Tumores</a:t>
            </a:r>
            <a:r>
              <a:rPr lang="en-US" sz="3600" b="1" i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en-US" sz="3600" b="1" i="1" dirty="0" err="1" smtClean="0">
                <a:solidFill>
                  <a:schemeClr val="bg1"/>
                </a:solidFill>
                <a:latin typeface="Palatino Linotype" pitchFamily="18" charset="0"/>
              </a:rPr>
              <a:t>intestini</a:t>
            </a:r>
            <a:r>
              <a:rPr lang="en-US" sz="3600" b="1" i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en-US" sz="3600" b="1" i="1" dirty="0" err="1" smtClean="0">
                <a:solidFill>
                  <a:schemeClr val="bg1"/>
                </a:solidFill>
                <a:latin typeface="Palatino Linotype" pitchFamily="18" charset="0"/>
              </a:rPr>
              <a:t>tenius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1026" name="Picture 2" descr="C:\Users\Ivan Jovanovic\Desktop\visual-guide-to-ibd-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0542"/>
            <a:ext cx="9144000" cy="574745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295400"/>
            <a:ext cx="9906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solidFill>
                  <a:srgbClr val="FFFF00"/>
                </a:solidFill>
                <a:latin typeface="Palatino Linotype" pitchFamily="18" charset="0"/>
              </a:rPr>
              <a:t>Колон</a:t>
            </a:r>
            <a:endParaRPr lang="en-US" b="1" dirty="0">
              <a:solidFill>
                <a:srgbClr val="FFFF00"/>
              </a:solidFill>
              <a:latin typeface="Palatino Linotyp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38400" y="3135868"/>
            <a:ext cx="1828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solidFill>
                  <a:srgbClr val="FFFF00"/>
                </a:solidFill>
                <a:latin typeface="Palatino Linotype" pitchFamily="18" charset="0"/>
              </a:rPr>
              <a:t>Танко црево</a:t>
            </a:r>
            <a:endParaRPr lang="en-US" b="1" dirty="0">
              <a:solidFill>
                <a:srgbClr val="FFFF00"/>
              </a:solidFill>
              <a:latin typeface="Palatino Linotyp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15200" y="6488668"/>
            <a:ext cx="1295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solidFill>
                  <a:srgbClr val="FFFF00"/>
                </a:solidFill>
                <a:latin typeface="Palatino Linotype" pitchFamily="18" charset="0"/>
              </a:rPr>
              <a:t>Ректум</a:t>
            </a:r>
            <a:endParaRPr lang="en-US" b="1" dirty="0">
              <a:solidFill>
                <a:srgbClr val="FFFF00"/>
              </a:solidFill>
              <a:latin typeface="Palatino Linotyp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0800" y="2819400"/>
            <a:ext cx="17526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latin typeface="Palatino Linotype" pitchFamily="18" charset="0"/>
              </a:rPr>
              <a:t>Танко црево</a:t>
            </a:r>
            <a:endParaRPr lang="en-US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>
              <a:latin typeface="Palatino Linotype" pitchFamily="18" charset="0"/>
            </a:endParaRPr>
          </a:p>
          <a:p>
            <a:endParaRPr lang="en-US" dirty="0"/>
          </a:p>
        </p:txBody>
      </p:sp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НЕТ-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дијагностика и терапија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762000"/>
            <a:ext cx="7924800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Дијагноза</a:t>
            </a:r>
            <a:r>
              <a:rPr lang="sr-Cyrl-RS" dirty="0" smtClean="0">
                <a:latin typeface="Palatino Linotype" pitchFamily="18" charset="0"/>
              </a:rPr>
              <a:t>: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клиничке манифестације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повишене вредности хромогранина А,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визуализаци</a:t>
            </a:r>
            <a:r>
              <a:rPr lang="sr-Cyrl-RS" sz="1600" dirty="0" smtClean="0">
                <a:latin typeface="Palatino Linotype" pitchFamily="18" charset="0"/>
              </a:rPr>
              <a:t>оне методе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РН верификација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додатн</a:t>
            </a:r>
            <a:r>
              <a:rPr lang="sr-Cyrl-RS" sz="1600" dirty="0" smtClean="0">
                <a:latin typeface="Palatino Linotype" pitchFamily="18" charset="0"/>
              </a:rPr>
              <a:t>и</a:t>
            </a:r>
            <a:r>
              <a:rPr lang="x-none" sz="1600" smtClean="0">
                <a:latin typeface="Palatino Linotype" pitchFamily="18" charset="0"/>
              </a:rPr>
              <a:t> био</a:t>
            </a:r>
            <a:r>
              <a:rPr lang="x-none" smtClean="0">
                <a:latin typeface="Palatino Linotype" pitchFamily="18" charset="0"/>
              </a:rPr>
              <a:t>маркери</a:t>
            </a:r>
            <a:r>
              <a:rPr lang="sr-Cyrl-RS" dirty="0" smtClean="0">
                <a:latin typeface="Palatino Linotype" pitchFamily="18" charset="0"/>
              </a:rPr>
              <a:t> (</a:t>
            </a:r>
            <a:r>
              <a:rPr lang="x-none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5-Н</a:t>
            </a:r>
            <a:r>
              <a:rPr lang="en-US" dirty="0" smtClean="0">
                <a:latin typeface="Palatino Linotype" pitchFamily="18" charset="0"/>
              </a:rPr>
              <a:t>IAA, NSE, PP…)</a:t>
            </a:r>
            <a:endParaRPr lang="sr-Cyrl-RS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Лечење: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sz="1600" b="1" dirty="0" smtClean="0">
                <a:latin typeface="Palatino Linotype" pitchFamily="18" charset="0"/>
              </a:rPr>
              <a:t>Зауставити</a:t>
            </a:r>
            <a:r>
              <a:rPr lang="x-none" sz="1600" b="1" smtClean="0">
                <a:latin typeface="Palatino Linotype" pitchFamily="18" charset="0"/>
              </a:rPr>
              <a:t> даљи раст тумора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Локализовани тумор-хирургија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Метастатска болест-хируршки редуковати туморску масу</a:t>
            </a:r>
            <a:r>
              <a:rPr lang="sr-Cyrl-RS" sz="1600" dirty="0" smtClean="0">
                <a:latin typeface="Palatino Linotype" pitchFamily="18" charset="0"/>
              </a:rPr>
              <a:t>, </a:t>
            </a:r>
            <a:r>
              <a:rPr lang="x-none" sz="1600" smtClean="0">
                <a:latin typeface="Palatino Linotype" pitchFamily="18" charset="0"/>
              </a:rPr>
              <a:t>хемиотерапија</a:t>
            </a:r>
            <a:r>
              <a:rPr lang="sr-Cyrl-RS" sz="1600" dirty="0" smtClean="0">
                <a:latin typeface="Palatino Linotype" pitchFamily="18" charset="0"/>
              </a:rPr>
              <a:t>, углавном радиорезистентни</a:t>
            </a:r>
            <a:endParaRPr lang="sr-Cyrl-RS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2.   </a:t>
            </a:r>
            <a:r>
              <a:rPr lang="x-none" sz="1600" b="1" smtClean="0">
                <a:latin typeface="Palatino Linotype" pitchFamily="18" charset="0"/>
              </a:rPr>
              <a:t>Уклонити симптоме прекомерне секреције хормона</a:t>
            </a:r>
            <a:endParaRPr lang="x-none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Контрола прекомерног лучења хормона</a:t>
            </a:r>
            <a:r>
              <a:rPr lang="sr-Cyrl-RS" sz="1600" dirty="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блокад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циљних ткива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r>
              <a:rPr lang="x-none" sz="1600" smtClean="0">
                <a:latin typeface="Palatino Linotype" pitchFamily="18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Блокада отпуштања трансмит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ра из туморских ћелија октреотидом (дугоделујући аналог соматостатина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" y="457200"/>
            <a:ext cx="86868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Хирургија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 smtClean="0">
                <a:latin typeface="Palatino Linotype" pitchFamily="18" charset="0"/>
              </a:rPr>
              <a:t>Хемиотерапија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smtClean="0">
                <a:latin typeface="Palatino Linotype" pitchFamily="18" charset="0"/>
              </a:rPr>
              <a:t>Радио терапија-палијативна код метастатске болести костију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 smtClean="0">
                <a:latin typeface="Palatino Linotype" pitchFamily="18" charset="0"/>
              </a:rPr>
              <a:t>Интерферон</a:t>
            </a:r>
            <a:r>
              <a:rPr lang="x-none" dirty="0" smtClean="0">
                <a:latin typeface="Palatino Linotype" pitchFamily="18" charset="0"/>
              </a:rPr>
              <a:t>-смањује величину туморске масе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 smtClean="0">
                <a:latin typeface="Palatino Linotype" pitchFamily="18" charset="0"/>
              </a:rPr>
              <a:t>Октреотид</a:t>
            </a:r>
            <a:r>
              <a:rPr lang="x-none" dirty="0" smtClean="0">
                <a:latin typeface="Palatino Linotype" pitchFamily="18" charset="0"/>
              </a:rPr>
              <a:t> (</a:t>
            </a:r>
            <a:r>
              <a:rPr lang="x-none" dirty="0" err="1" smtClean="0">
                <a:latin typeface="Palatino Linotype" pitchFamily="18" charset="0"/>
              </a:rPr>
              <a:t>сандостатин</a:t>
            </a:r>
            <a:r>
              <a:rPr lang="x-none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</a:pPr>
            <a:r>
              <a:rPr lang="sr-Cyrl-RS" smtClean="0">
                <a:latin typeface="Palatino Linotype" pitchFamily="18" charset="0"/>
              </a:rPr>
              <a:t>     </a:t>
            </a:r>
            <a:r>
              <a:rPr lang="x-none" smtClean="0">
                <a:latin typeface="Palatino Linotype" pitchFamily="18" charset="0"/>
              </a:rPr>
              <a:t>делује </a:t>
            </a:r>
            <a:r>
              <a:rPr lang="x-none" dirty="0" smtClean="0">
                <a:latin typeface="Palatino Linotype" pitchFamily="18" charset="0"/>
              </a:rPr>
              <a:t>на црвенило унутар неколико минута, а на пролив унутар неколико сати</a:t>
            </a:r>
          </a:p>
          <a:p>
            <a:pPr>
              <a:lnSpc>
                <a:spcPct val="150000"/>
              </a:lnSpc>
            </a:pPr>
            <a:r>
              <a:rPr lang="x-none" b="1" dirty="0" err="1" smtClean="0">
                <a:solidFill>
                  <a:srgbClr val="00B0F0"/>
                </a:solidFill>
                <a:latin typeface="Palatino Linotype" pitchFamily="18" charset="0"/>
              </a:rPr>
              <a:t>Симптоматска</a:t>
            </a:r>
            <a:r>
              <a:rPr lang="x-none" b="1" dirty="0" smtClean="0">
                <a:solidFill>
                  <a:srgbClr val="00B0F0"/>
                </a:solidFill>
                <a:latin typeface="Palatino Linotype" pitchFamily="18" charset="0"/>
              </a:rPr>
              <a:t> терапија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 smtClean="0">
                <a:latin typeface="Palatino Linotype" pitchFamily="18" charset="0"/>
              </a:rPr>
              <a:t>Лоперамид</a:t>
            </a:r>
            <a:r>
              <a:rPr lang="x-none" dirty="0" smtClean="0">
                <a:latin typeface="Palatino Linotype" pitchFamily="18" charset="0"/>
              </a:rPr>
              <a:t> (дијареја) и </a:t>
            </a:r>
            <a:r>
              <a:rPr lang="x-none" dirty="0" err="1" smtClean="0">
                <a:latin typeface="Palatino Linotype" pitchFamily="18" charset="0"/>
              </a:rPr>
              <a:t>серотонински</a:t>
            </a:r>
            <a:r>
              <a:rPr lang="x-none" dirty="0" smtClean="0">
                <a:latin typeface="Palatino Linotype" pitchFamily="18" charset="0"/>
              </a:rPr>
              <a:t> антагонисти (дијареја)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 smtClean="0">
                <a:latin typeface="Palatino Linotype" pitchFamily="18" charset="0"/>
              </a:rPr>
              <a:t>Експандери</a:t>
            </a:r>
            <a:r>
              <a:rPr lang="x-none" dirty="0" smtClean="0">
                <a:latin typeface="Palatino Linotype" pitchFamily="18" charset="0"/>
              </a:rPr>
              <a:t> плазме (</a:t>
            </a:r>
            <a:r>
              <a:rPr lang="x-none" dirty="0" err="1" smtClean="0">
                <a:latin typeface="Palatino Linotype" pitchFamily="18" charset="0"/>
              </a:rPr>
              <a:t>хипотензије</a:t>
            </a:r>
            <a:r>
              <a:rPr lang="x-none" dirty="0" smtClean="0">
                <a:latin typeface="Palatino Linotype" pitchFamily="18" charset="0"/>
              </a:rPr>
              <a:t>, не давати </a:t>
            </a:r>
            <a:r>
              <a:rPr lang="x-none" dirty="0" err="1" smtClean="0">
                <a:latin typeface="Palatino Linotype" pitchFamily="18" charset="0"/>
              </a:rPr>
              <a:t>катехоламине</a:t>
            </a:r>
            <a:r>
              <a:rPr lang="x-none" dirty="0" smtClean="0">
                <a:latin typeface="Palatino Linotype" pitchFamily="18" charset="0"/>
              </a:rPr>
              <a:t> који отпуштају </a:t>
            </a:r>
            <a:r>
              <a:rPr lang="x-none" dirty="0" err="1" smtClean="0">
                <a:latin typeface="Palatino Linotype" pitchFamily="18" charset="0"/>
              </a:rPr>
              <a:t>вазоактивне</a:t>
            </a:r>
            <a:r>
              <a:rPr lang="x-none" dirty="0" smtClean="0">
                <a:latin typeface="Palatino Linotype" pitchFamily="18" charset="0"/>
              </a:rPr>
              <a:t> супстанце)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 smtClean="0">
                <a:latin typeface="Palatino Linotype" pitchFamily="18" charset="0"/>
              </a:rPr>
              <a:t>Блокатори</a:t>
            </a:r>
            <a:r>
              <a:rPr lang="x-none" dirty="0" smtClean="0">
                <a:latin typeface="Palatino Linotype" pitchFamily="18" charset="0"/>
              </a:rPr>
              <a:t> H</a:t>
            </a:r>
            <a:r>
              <a:rPr lang="x-none" baseline="-25000" dirty="0" smtClean="0">
                <a:latin typeface="Palatino Linotype" pitchFamily="18" charset="0"/>
              </a:rPr>
              <a:t>1</a:t>
            </a:r>
            <a:r>
              <a:rPr lang="x-none" dirty="0" smtClean="0">
                <a:latin typeface="Palatino Linotype" pitchFamily="18" charset="0"/>
              </a:rPr>
              <a:t> и H</a:t>
            </a:r>
            <a:r>
              <a:rPr lang="x-none" baseline="-25000" dirty="0" smtClean="0">
                <a:latin typeface="Palatino Linotype" pitchFamily="18" charset="0"/>
              </a:rPr>
              <a:t>2</a:t>
            </a:r>
            <a:r>
              <a:rPr lang="x-none" dirty="0" smtClean="0">
                <a:latin typeface="Palatino Linotype" pitchFamily="18" charset="0"/>
              </a:rPr>
              <a:t> рецептора (црвенило и системска </a:t>
            </a:r>
            <a:r>
              <a:rPr lang="x-none" dirty="0" err="1" smtClean="0">
                <a:latin typeface="Palatino Linotype" pitchFamily="18" charset="0"/>
              </a:rPr>
              <a:t>вазодилатација</a:t>
            </a:r>
            <a:r>
              <a:rPr lang="x-none" dirty="0" smtClean="0">
                <a:latin typeface="Palatino Linotype" pitchFamily="18" charset="0"/>
              </a:rPr>
              <a:t>)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Т</a:t>
            </a:r>
            <a:r>
              <a:rPr lang="x-none" dirty="0" smtClean="0">
                <a:latin typeface="Palatino Linotype" pitchFamily="18" charset="0"/>
              </a:rPr>
              <a:t>еофилин и </a:t>
            </a:r>
            <a:r>
              <a:rPr lang="x-none" dirty="0" err="1" smtClean="0">
                <a:latin typeface="Palatino Linotype" pitchFamily="18" charset="0"/>
              </a:rPr>
              <a:t>кортикостероиди</a:t>
            </a:r>
            <a:r>
              <a:rPr lang="x-none" dirty="0" smtClean="0">
                <a:latin typeface="Palatino Linotype" pitchFamily="18" charset="0"/>
              </a:rPr>
              <a:t> (</a:t>
            </a:r>
            <a:r>
              <a:rPr lang="x-none" dirty="0" err="1" smtClean="0">
                <a:latin typeface="Palatino Linotype" pitchFamily="18" charset="0"/>
              </a:rPr>
              <a:t>бронхоопструкција</a:t>
            </a:r>
            <a:r>
              <a:rPr lang="x-none" dirty="0" smtClean="0">
                <a:latin typeface="Palatino Linotype" pitchFamily="18" charset="0"/>
              </a:rPr>
              <a:t>, </a:t>
            </a:r>
            <a:r>
              <a:rPr lang="x-none" dirty="0" err="1" smtClean="0">
                <a:latin typeface="Palatino Linotype" pitchFamily="18" charset="0"/>
              </a:rPr>
              <a:t>диспнеја</a:t>
            </a:r>
            <a:r>
              <a:rPr lang="x-none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 smtClean="0">
                <a:latin typeface="Palatino Linotype" pitchFamily="18" charset="0"/>
              </a:rPr>
              <a:t>Валвуларна</a:t>
            </a:r>
            <a:r>
              <a:rPr lang="x-none" dirty="0" smtClean="0">
                <a:latin typeface="Palatino Linotype" pitchFamily="18" charset="0"/>
              </a:rPr>
              <a:t> болест срца-резистентна на терапију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smtClean="0">
                <a:latin typeface="Palatino Linotype" pitchFamily="18" charset="0"/>
              </a:rPr>
              <a:t>Када су вредности 5-HIAA</a:t>
            </a:r>
            <a:r>
              <a:rPr lang="en-US" dirty="0" smtClean="0">
                <a:latin typeface="Palatino Linotype" pitchFamily="18" charset="0"/>
              </a:rPr>
              <a:t>&gt;100 mg</a:t>
            </a:r>
            <a:r>
              <a:rPr lang="x-none" dirty="0" smtClean="0">
                <a:latin typeface="Palatino Linotype" pitchFamily="18" charset="0"/>
              </a:rPr>
              <a:t>/дан давати </a:t>
            </a:r>
            <a:r>
              <a:rPr lang="x-none" dirty="0" err="1" smtClean="0">
                <a:latin typeface="Palatino Linotype" pitchFamily="18" charset="0"/>
              </a:rPr>
              <a:t>ниацин</a:t>
            </a:r>
            <a:r>
              <a:rPr lang="x-none" dirty="0" smtClean="0">
                <a:latin typeface="Palatino Linotype" pitchFamily="18" charset="0"/>
              </a:rPr>
              <a:t> (пелагра)</a:t>
            </a: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КАРЦИНОИДНИ СИНДРОМ- </a:t>
            </a:r>
            <a:r>
              <a:rPr lang="ru-RU" sz="2000" b="1" dirty="0" smtClean="0">
                <a:solidFill>
                  <a:srgbClr val="00B0F0"/>
                </a:solidFill>
                <a:latin typeface="Palatino Linotype" pitchFamily="18" charset="0"/>
              </a:rPr>
              <a:t>ТЕРАПИЈА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107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304800"/>
            <a:ext cx="8382000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Тумори </a:t>
            </a:r>
            <a:r>
              <a:rPr lang="x-none" sz="1600" dirty="0" smtClean="0">
                <a:latin typeface="Palatino Linotype" pitchFamily="18" charset="0"/>
              </a:rPr>
              <a:t>бета ћелија </a:t>
            </a:r>
            <a:r>
              <a:rPr lang="x-none" sz="1600" dirty="0" err="1" smtClean="0">
                <a:latin typeface="Palatino Linotype" pitchFamily="18" charset="0"/>
              </a:rPr>
              <a:t>Langerhansovih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острваца</a:t>
            </a:r>
            <a:r>
              <a:rPr lang="x-none" sz="1600" dirty="0" smtClean="0">
                <a:latin typeface="Palatino Linotype" pitchFamily="18" charset="0"/>
              </a:rPr>
              <a:t>, са аутономном </a:t>
            </a:r>
            <a:r>
              <a:rPr lang="x-none" sz="1600" dirty="0" err="1" smtClean="0">
                <a:latin typeface="Palatino Linotype" pitchFamily="18" charset="0"/>
              </a:rPr>
              <a:t>хиперсекрецијом</a:t>
            </a:r>
            <a:r>
              <a:rPr lang="x-none" sz="1600" dirty="0" smtClean="0">
                <a:latin typeface="Palatino Linotype" pitchFamily="18" charset="0"/>
              </a:rPr>
              <a:t> инсулина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који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узрокују </a:t>
            </a:r>
            <a:r>
              <a:rPr lang="x-none" sz="1600" smtClean="0">
                <a:latin typeface="Palatino Linotype" pitchFamily="18" charset="0"/>
              </a:rPr>
              <a:t>симптоме хипогликемије, </a:t>
            </a:r>
            <a:r>
              <a:rPr lang="sr-Cyrl-RS" sz="1600" dirty="0" smtClean="0">
                <a:latin typeface="Palatino Linotype" pitchFamily="18" charset="0"/>
              </a:rPr>
              <a:t>чешћи</a:t>
            </a:r>
            <a:r>
              <a:rPr lang="x-none" sz="1600" smtClean="0">
                <a:latin typeface="Palatino Linotype" pitchFamily="18" charset="0"/>
              </a:rPr>
              <a:t> код жена</a:t>
            </a:r>
            <a:r>
              <a:rPr lang="sr-Cyrl-RS" sz="1600" dirty="0" smtClean="0">
                <a:latin typeface="Palatino Linotype" pitchFamily="18" charset="0"/>
              </a:rPr>
              <a:t>. Ако се јаве код деце и младих, морају се искључити дифузна аденоматоза бета ћелија и незидиобластоза. 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Мали (0,5-5 cm-a), </a:t>
            </a:r>
            <a:r>
              <a:rPr lang="x-none" sz="1600" dirty="0" err="1" smtClean="0">
                <a:latin typeface="Palatino Linotype" pitchFamily="18" charset="0"/>
              </a:rPr>
              <a:t>инкапсулирани</a:t>
            </a:r>
            <a:r>
              <a:rPr lang="x-none" sz="1600" dirty="0" smtClean="0">
                <a:latin typeface="Palatino Linotype" pitchFamily="18" charset="0"/>
              </a:rPr>
              <a:t>, добро </a:t>
            </a:r>
            <a:r>
              <a:rPr lang="x-none" sz="1600" dirty="0" err="1" smtClean="0">
                <a:latin typeface="Palatino Linotype" pitchFamily="18" charset="0"/>
              </a:rPr>
              <a:t>прокрвљени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солитарни</a:t>
            </a:r>
            <a:r>
              <a:rPr lang="x-none" sz="1600" dirty="0" smtClean="0">
                <a:latin typeface="Palatino Linotype" pitchFamily="18" charset="0"/>
              </a:rPr>
              <a:t> чвор, смештен у панкреасу, подједнако дистрибуирани у глави, телу </a:t>
            </a:r>
            <a:r>
              <a:rPr lang="x-none" sz="1600" smtClean="0">
                <a:latin typeface="Palatino Linotype" pitchFamily="18" charset="0"/>
              </a:rPr>
              <a:t>и репу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smtClean="0">
                <a:latin typeface="Palatino Linotype" pitchFamily="18" charset="0"/>
              </a:rPr>
              <a:t>10</a:t>
            </a:r>
            <a:r>
              <a:rPr lang="x-none" sz="1600" dirty="0" smtClean="0">
                <a:latin typeface="Palatino Linotype" pitchFamily="18" charset="0"/>
              </a:rPr>
              <a:t>% је малигно и тада су </a:t>
            </a:r>
            <a:r>
              <a:rPr lang="x-none" sz="1600" smtClean="0">
                <a:latin typeface="Palatino Linotype" pitchFamily="18" charset="0"/>
              </a:rPr>
              <a:t>већег промера</a:t>
            </a:r>
            <a:r>
              <a:rPr lang="x-none" sz="1600" dirty="0" smtClean="0">
                <a:latin typeface="Palatino Linotype" pitchFamily="18" charset="0"/>
              </a:rPr>
              <a:t>, м</a:t>
            </a:r>
            <a:r>
              <a:rPr lang="x-none" sz="1600" smtClean="0">
                <a:latin typeface="Palatino Linotype" pitchFamily="18" charset="0"/>
              </a:rPr>
              <a:t>етастазирају </a:t>
            </a:r>
            <a:r>
              <a:rPr lang="x-none" sz="1600" dirty="0" smtClean="0">
                <a:latin typeface="Palatino Linotype" pitchFamily="18" charset="0"/>
              </a:rPr>
              <a:t>углавном у јетру и регионалне </a:t>
            </a:r>
            <a:r>
              <a:rPr lang="x-none" sz="1600" smtClean="0">
                <a:latin typeface="Palatino Linotype" pitchFamily="18" charset="0"/>
              </a:rPr>
              <a:t>лимфне жлезде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600" dirty="0" err="1" smtClean="0">
                <a:latin typeface="Palatino Linotype" pitchFamily="18" charset="0"/>
              </a:rPr>
              <a:t>Whippleova</a:t>
            </a:r>
            <a:r>
              <a:rPr lang="sr-Cyrl-RS" sz="1600" dirty="0" smtClean="0">
                <a:latin typeface="Palatino Linotype" pitchFamily="18" charset="0"/>
              </a:rPr>
              <a:t> тријада: хипогликемија на празан стомак, симптоми хипогликемије, брзо смиривање тегоба након ив примене глукозе.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>
                <a:latin typeface="Palatino Linotype" pitchFamily="18" charset="0"/>
              </a:rPr>
              <a:t>СИМПТОМИ ХИПОГЛИКЕМИЈЕ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Адренергички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одговор </a:t>
            </a:r>
            <a:r>
              <a:rPr lang="x-none" sz="1600">
                <a:latin typeface="Palatino Linotype" pitchFamily="18" charset="0"/>
              </a:rPr>
              <a:t>на брз пад </a:t>
            </a:r>
            <a:r>
              <a:rPr lang="x-none" sz="1600" smtClean="0">
                <a:latin typeface="Palatino Linotype" pitchFamily="18" charset="0"/>
              </a:rPr>
              <a:t>глукозе</a:t>
            </a:r>
            <a:r>
              <a:rPr lang="sr-Cyrl-RS" sz="1600" dirty="0" smtClean="0">
                <a:latin typeface="Palatino Linotype" pitchFamily="18" charset="0"/>
              </a:rPr>
              <a:t>: тахикардија, презнојавање, бледило коже, тремор, глад, малаксалост, мучнина</a:t>
            </a:r>
            <a:endParaRPr lang="x-none" sz="16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еурогликопениј</a:t>
            </a:r>
            <a:r>
              <a:rPr lang="sr-Cyrl-RS" sz="1600" dirty="0" smtClean="0">
                <a:latin typeface="Palatino Linotype" pitchFamily="18" charset="0"/>
              </a:rPr>
              <a:t>а: </a:t>
            </a:r>
            <a:r>
              <a:rPr lang="x-none" sz="1600" smtClean="0">
                <a:latin typeface="Palatino Linotype" pitchFamily="18" charset="0"/>
              </a:rPr>
              <a:t>због </a:t>
            </a:r>
            <a:r>
              <a:rPr lang="x-none" sz="1600">
                <a:latin typeface="Palatino Linotype" pitchFamily="18" charset="0"/>
              </a:rPr>
              <a:t>пролонгиране хипоенергозе </a:t>
            </a:r>
            <a:r>
              <a:rPr lang="x-none" sz="1600" smtClean="0">
                <a:latin typeface="Palatino Linotype" pitchFamily="18" charset="0"/>
              </a:rPr>
              <a:t>мозга</a:t>
            </a:r>
            <a:r>
              <a:rPr lang="sr-Cyrl-RS" sz="1600" dirty="0" smtClean="0">
                <a:latin typeface="Palatino Linotype" pitchFamily="18" charset="0"/>
              </a:rPr>
              <a:t>: поремећај концентрације, поремећај вида, понашања, раздражљивост, главобоља, конвулзије, кома</a:t>
            </a:r>
            <a:endParaRPr lang="x-none" sz="16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ИНСУЛИНОМ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822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600" y="642123"/>
            <a:ext cx="8813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иске вредности гликемије</a:t>
            </a:r>
            <a:r>
              <a:rPr lang="sr-Cyrl-RS" sz="1600" dirty="0" smtClean="0">
                <a:latin typeface="Palatino Linotype" pitchFamily="18" charset="0"/>
              </a:rPr>
              <a:t> наташте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(ниже од 2,5 </a:t>
            </a:r>
            <a:r>
              <a:rPr lang="x-none" sz="1600" err="1" smtClean="0">
                <a:latin typeface="Palatino Linotype" pitchFamily="18" charset="0"/>
              </a:rPr>
              <a:t>mmol</a:t>
            </a:r>
            <a:r>
              <a:rPr lang="x-none" sz="1600" smtClean="0">
                <a:latin typeface="Palatino Linotype" pitchFamily="18" charset="0"/>
              </a:rPr>
              <a:t>/l)</a:t>
            </a:r>
            <a:r>
              <a:rPr lang="sr-Cyrl-RS" sz="1600" dirty="0" smtClean="0">
                <a:latin typeface="Palatino Linotype" pitchFamily="18" charset="0"/>
              </a:rPr>
              <a:t> уз нормалне или повишене вредности инсулина у плазми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и</a:t>
            </a:r>
            <a:r>
              <a:rPr lang="x-none" sz="1600" smtClean="0">
                <a:latin typeface="Palatino Linotype" pitchFamily="18" charset="0"/>
              </a:rPr>
              <a:t>стовремено </a:t>
            </a:r>
            <a:r>
              <a:rPr lang="x-none" sz="1600" dirty="0" smtClean="0">
                <a:latin typeface="Palatino Linotype" pitchFamily="18" charset="0"/>
              </a:rPr>
              <a:t>одређивање глукозе, инсулина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-пептида </a:t>
            </a:r>
            <a:r>
              <a:rPr lang="x-none" sz="1600" dirty="0" smtClean="0">
                <a:latin typeface="Palatino Linotype" pitchFamily="18" charset="0"/>
              </a:rPr>
              <a:t>у плазми, </a:t>
            </a:r>
            <a:r>
              <a:rPr lang="x-none" sz="1600" dirty="0" err="1" smtClean="0">
                <a:latin typeface="Palatino Linotype" pitchFamily="18" charset="0"/>
              </a:rPr>
              <a:t>наташте</a:t>
            </a:r>
            <a:r>
              <a:rPr lang="x-none" sz="1600" dirty="0" smtClean="0">
                <a:latin typeface="Palatino Linotype" pitchFamily="18" charset="0"/>
              </a:rPr>
              <a:t> и у нападу </a:t>
            </a:r>
            <a:r>
              <a:rPr lang="x-none" sz="1600" dirty="0" err="1" smtClean="0">
                <a:latin typeface="Palatino Linotype" pitchFamily="18" charset="0"/>
              </a:rPr>
              <a:t>хипогликемије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епримерено </a:t>
            </a:r>
            <a:r>
              <a:rPr lang="x-none" sz="1600" dirty="0" smtClean="0">
                <a:latin typeface="Palatino Linotype" pitchFamily="18" charset="0"/>
              </a:rPr>
              <a:t>високе вредности инсулина (нормалне вредности 5-25 </a:t>
            </a:r>
            <a:r>
              <a:rPr lang="x-none" sz="1600" dirty="0" err="1" smtClean="0">
                <a:latin typeface="Palatino Linotype" pitchFamily="18" charset="0"/>
              </a:rPr>
              <a:t>mlU</a:t>
            </a:r>
            <a:r>
              <a:rPr lang="x-none" sz="1600" dirty="0" smtClean="0">
                <a:latin typeface="Palatino Linotype" pitchFamily="18" charset="0"/>
              </a:rPr>
              <a:t>/ml) уз истовремено ниске вредности глукозе у крви и високе са инсулином </a:t>
            </a:r>
            <a:r>
              <a:rPr lang="x-none" sz="1600" dirty="0" err="1" smtClean="0">
                <a:latin typeface="Palatino Linotype" pitchFamily="18" charset="0"/>
              </a:rPr>
              <a:t>еквимоларне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количине </a:t>
            </a: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-пептида</a:t>
            </a:r>
            <a:r>
              <a:rPr lang="x-none" sz="1600" dirty="0" smtClean="0">
                <a:latin typeface="Palatino Linotype" pitchFamily="18" charset="0"/>
              </a:rPr>
              <a:t>, упућују на органску </a:t>
            </a:r>
            <a:r>
              <a:rPr lang="x-none" sz="1600" dirty="0" err="1" smtClean="0">
                <a:latin typeface="Palatino Linotype" pitchFamily="18" charset="0"/>
              </a:rPr>
              <a:t>хипогликемију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однос инсулин/глукоза у плазми већи од </a:t>
            </a:r>
            <a:r>
              <a:rPr lang="x-none" sz="1600" smtClean="0">
                <a:latin typeface="Palatino Linotype" pitchFamily="18" charset="0"/>
              </a:rPr>
              <a:t>9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вредност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циркулишућег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проинсулина</a:t>
            </a:r>
            <a:r>
              <a:rPr lang="x-none" sz="1600" dirty="0" smtClean="0">
                <a:latin typeface="Palatino Linotype" pitchFamily="18" charset="0"/>
              </a:rPr>
              <a:t> (нормално чини мање од 20% </a:t>
            </a:r>
            <a:r>
              <a:rPr lang="x-none" sz="1600" dirty="0" err="1" smtClean="0">
                <a:latin typeface="Palatino Linotype" pitchFamily="18" charset="0"/>
              </a:rPr>
              <a:t>имунореактивности</a:t>
            </a:r>
            <a:r>
              <a:rPr lang="x-none" sz="1600" dirty="0" smtClean="0">
                <a:latin typeface="Palatino Linotype" pitchFamily="18" charset="0"/>
              </a:rPr>
              <a:t> инсулина у плазми), код болесника са </a:t>
            </a:r>
            <a:r>
              <a:rPr lang="x-none" sz="1600" dirty="0" err="1" smtClean="0">
                <a:latin typeface="Palatino Linotype" pitchFamily="18" charset="0"/>
              </a:rPr>
              <a:t>инсулиномом</a:t>
            </a:r>
            <a:r>
              <a:rPr lang="x-none" sz="1600" dirty="0" smtClean="0">
                <a:latin typeface="Palatino Linotype" pitchFamily="18" charset="0"/>
              </a:rPr>
              <a:t> је вишеструко повећан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Значајно је о</a:t>
            </a:r>
            <a:r>
              <a:rPr lang="x-none" sz="1600" smtClean="0">
                <a:latin typeface="Palatino Linotype" pitchFamily="18" charset="0"/>
              </a:rPr>
              <a:t>дређивање </a:t>
            </a: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-пептида </a:t>
            </a:r>
            <a:r>
              <a:rPr lang="x-none" sz="1600" dirty="0" smtClean="0">
                <a:latin typeface="Palatino Linotype" pitchFamily="18" charset="0"/>
              </a:rPr>
              <a:t>и за искључивање </a:t>
            </a:r>
            <a:r>
              <a:rPr lang="x-none" sz="1600" dirty="0" err="1" smtClean="0">
                <a:latin typeface="Palatino Linotype" pitchFamily="18" charset="0"/>
              </a:rPr>
              <a:t>егзогено</a:t>
            </a:r>
            <a:r>
              <a:rPr lang="x-none" sz="1600" dirty="0" smtClean="0">
                <a:latin typeface="Palatino Linotype" pitchFamily="18" charset="0"/>
              </a:rPr>
              <a:t> узроковане </a:t>
            </a:r>
            <a:r>
              <a:rPr lang="x-none" sz="1600" dirty="0" err="1" smtClean="0">
                <a:latin typeface="Palatino Linotype" pitchFamily="18" charset="0"/>
              </a:rPr>
              <a:t>хипогликемије</a:t>
            </a:r>
            <a:r>
              <a:rPr lang="x-none" sz="1600" dirty="0" smtClean="0">
                <a:latin typeface="Palatino Linotype" pitchFamily="18" charset="0"/>
              </a:rPr>
              <a:t> (висока вредност инсулина и ниска </a:t>
            </a:r>
            <a:r>
              <a:rPr lang="x-none" sz="1600" smtClean="0">
                <a:latin typeface="Palatino Linotype" pitchFamily="18" charset="0"/>
              </a:rPr>
              <a:t>вредност </a:t>
            </a: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-пептида</a:t>
            </a:r>
            <a:r>
              <a:rPr lang="x-none" sz="1600" dirty="0" smtClean="0">
                <a:latin typeface="Palatino Linotype" pitchFamily="18" charset="0"/>
              </a:rPr>
              <a:t>, иницирана велика доза инсулина)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ИНСУЛИНОМ </a:t>
            </a:r>
            <a:r>
              <a:rPr lang="ru-RU" sz="2000" b="1" dirty="0" smtClean="0">
                <a:solidFill>
                  <a:srgbClr val="00B0F0"/>
                </a:solidFill>
                <a:latin typeface="Palatino Linotype" pitchFamily="18" charset="0"/>
              </a:rPr>
              <a:t>дијагностика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20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" y="923587"/>
            <a:ext cx="8305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Динамски (с</a:t>
            </a:r>
            <a:r>
              <a:rPr lang="x-none" sz="1600" b="1" smtClean="0">
                <a:latin typeface="Palatino Linotype" pitchFamily="18" charset="0"/>
              </a:rPr>
              <a:t>упреси</a:t>
            </a:r>
            <a:r>
              <a:rPr lang="sr-Cyrl-RS" sz="1600" b="1" dirty="0" smtClean="0">
                <a:latin typeface="Palatino Linotype" pitchFamily="18" charset="0"/>
              </a:rPr>
              <a:t>они)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 dirty="0" smtClean="0">
                <a:latin typeface="Palatino Linotype" pitchFamily="18" charset="0"/>
              </a:rPr>
              <a:t>тестови: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72</a:t>
            </a:r>
            <a:r>
              <a:rPr lang="sr-Cyrl-RS" sz="1600" dirty="0" smtClean="0">
                <a:latin typeface="Palatino Linotype" pitchFamily="18" charset="0"/>
              </a:rPr>
              <a:t> часовни </a:t>
            </a:r>
            <a:r>
              <a:rPr lang="x-none" sz="1600" smtClean="0">
                <a:latin typeface="Palatino Linotype" pitchFamily="18" charset="0"/>
              </a:rPr>
              <a:t>тест </a:t>
            </a:r>
            <a:r>
              <a:rPr lang="x-none" sz="1600" dirty="0" smtClean="0">
                <a:latin typeface="Palatino Linotype" pitchFamily="18" charset="0"/>
              </a:rPr>
              <a:t>гладовања уз континуирано (сваких 6 сати првог дана, односно свака 4 сата у 2 и 3 дану теста) праћење параметара (глукоза, инсулин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-пептид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иске </a:t>
            </a:r>
            <a:r>
              <a:rPr lang="x-none" sz="1600" dirty="0" smtClean="0">
                <a:latin typeface="Palatino Linotype" pitchFamily="18" charset="0"/>
              </a:rPr>
              <a:t>вредности глукозе у крви, високе </a:t>
            </a:r>
            <a:r>
              <a:rPr lang="x-none" sz="1600" smtClean="0">
                <a:latin typeface="Palatino Linotype" pitchFamily="18" charset="0"/>
              </a:rPr>
              <a:t>вредности инсулина</a:t>
            </a:r>
            <a:r>
              <a:rPr lang="sr-Cyrl-RS" sz="1600" dirty="0" smtClean="0">
                <a:latin typeface="Palatino Linotype" pitchFamily="18" charset="0"/>
              </a:rPr>
              <a:t>, без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кетонурије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Најчешће болесници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са </a:t>
            </a:r>
            <a:r>
              <a:rPr lang="x-none" sz="1600" dirty="0" err="1" smtClean="0">
                <a:latin typeface="Palatino Linotype" pitchFamily="18" charset="0"/>
              </a:rPr>
              <a:t>инсулиномом</a:t>
            </a:r>
            <a:r>
              <a:rPr lang="x-none" sz="1600" dirty="0" smtClean="0">
                <a:latin typeface="Palatino Linotype" pitchFamily="18" charset="0"/>
              </a:rPr>
              <a:t> не издржи гладовање дуже од 24-48 сати</a:t>
            </a: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Визуализационе методе</a:t>
            </a:r>
            <a:r>
              <a:rPr lang="x-none" sz="1600" b="1" smtClean="0">
                <a:latin typeface="Palatino Linotype" pitchFamily="18" charset="0"/>
              </a:rPr>
              <a:t>: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УЗ абдомена</a:t>
            </a:r>
            <a:r>
              <a:rPr lang="sr-Cyrl-RS" sz="1600" dirty="0" smtClean="0">
                <a:latin typeface="Palatino Linotype" pitchFamily="18" charset="0"/>
              </a:rPr>
              <a:t>, укључујући и интраоперативну сонографију и ендоскопски УЗ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ЦТ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МР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Ангиографија са селективном катетеризацијом и узимањем узорака венске крви за одређивање </a:t>
            </a:r>
            <a:r>
              <a:rPr lang="x-none" sz="1600" smtClean="0">
                <a:latin typeface="Palatino Linotype" pitchFamily="18" charset="0"/>
              </a:rPr>
              <a:t>концентрације инсулина</a:t>
            </a:r>
            <a:endParaRPr lang="en-US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ИНСУЛИНОМ </a:t>
            </a:r>
            <a:r>
              <a:rPr lang="ru-RU" sz="2000" b="1" dirty="0" smtClean="0">
                <a:solidFill>
                  <a:srgbClr val="00B0F0"/>
                </a:solidFill>
                <a:latin typeface="Palatino Linotype" pitchFamily="18" charset="0"/>
              </a:rPr>
              <a:t>дијагностика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523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" y="1447800"/>
            <a:ext cx="830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Сузбијање </a:t>
            </a:r>
            <a:r>
              <a:rPr lang="x-none" sz="1600" b="1">
                <a:latin typeface="Palatino Linotype" pitchFamily="18" charset="0"/>
              </a:rPr>
              <a:t>хипогликемијских </a:t>
            </a:r>
            <a:r>
              <a:rPr lang="x-none" sz="1600" b="1" smtClean="0">
                <a:latin typeface="Palatino Linotype" pitchFamily="18" charset="0"/>
              </a:rPr>
              <a:t>напада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Мањи, чешћи оброци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Давање глукозе ив током напада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Хипергликемички лекови: диазоксид, бета блокатори, фенитоин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Инхибитори секреције инсулина: Октреотид (дугоделујући аналог соматостатина)</a:t>
            </a:r>
            <a:endParaRPr lang="x-none" sz="16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>
                <a:latin typeface="Palatino Linotype" pitchFamily="18" charset="0"/>
              </a:rPr>
              <a:t>Хируршко </a:t>
            </a:r>
            <a:r>
              <a:rPr lang="sr-Cyrl-RS" sz="1600" b="1" dirty="0" smtClean="0">
                <a:latin typeface="Palatino Linotype" pitchFamily="18" charset="0"/>
              </a:rPr>
              <a:t>лечење</a:t>
            </a:r>
            <a:endParaRPr lang="x-none" sz="1600" b="1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b="1" dirty="0" smtClean="0">
                <a:latin typeface="Palatino Linotype" pitchFamily="18" charset="0"/>
              </a:rPr>
              <a:t>Х</a:t>
            </a:r>
            <a:r>
              <a:rPr lang="x-none" sz="1600" b="1" smtClean="0">
                <a:latin typeface="Palatino Linotype" pitchFamily="18" charset="0"/>
              </a:rPr>
              <a:t>емиотерапија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(удаљене метастазе)</a:t>
            </a:r>
            <a:endParaRPr lang="x-none" sz="16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ИНСУЛИНОМ- </a:t>
            </a:r>
            <a:r>
              <a:rPr lang="ru-RU" sz="2000" b="1" dirty="0" smtClean="0">
                <a:solidFill>
                  <a:srgbClr val="00B0F0"/>
                </a:solidFill>
                <a:latin typeface="Palatino Linotype" pitchFamily="18" charset="0"/>
              </a:rPr>
              <a:t>ТЕРАПИЈА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523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52651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Најређи</a:t>
            </a:r>
            <a:r>
              <a:rPr lang="sr-Cyrl-RS" sz="1600" dirty="0" smtClean="0">
                <a:latin typeface="Palatino Linotype" pitchFamily="18" charset="0"/>
              </a:rPr>
              <a:t> неуроендокрини</a:t>
            </a:r>
            <a:r>
              <a:rPr lang="x-none" sz="1600" smtClean="0">
                <a:latin typeface="Palatino Linotype" pitchFamily="18" charset="0"/>
              </a:rPr>
              <a:t> тумори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Л</a:t>
            </a:r>
            <a:r>
              <a:rPr lang="x-none" sz="1600" smtClean="0">
                <a:latin typeface="Palatino Linotype" pitchFamily="18" charset="0"/>
              </a:rPr>
              <a:t>уче соматостатина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Локализовани </a:t>
            </a:r>
            <a:r>
              <a:rPr lang="x-none" sz="1600" smtClean="0">
                <a:latin typeface="Palatino Linotype" pitchFamily="18" charset="0"/>
              </a:rPr>
              <a:t>у </a:t>
            </a:r>
            <a:r>
              <a:rPr lang="x-none" sz="1600">
                <a:latin typeface="Palatino Linotype" pitchFamily="18" charset="0"/>
              </a:rPr>
              <a:t>глави панкреаса и у танком </a:t>
            </a:r>
            <a:r>
              <a:rPr lang="x-none" sz="1600" smtClean="0">
                <a:latin typeface="Palatino Linotype" pitchFamily="18" charset="0"/>
              </a:rPr>
              <a:t>цреву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Појединачни или у оквиру </a:t>
            </a:r>
            <a:r>
              <a:rPr lang="sr-Latn-RS" sz="1600" dirty="0" smtClean="0">
                <a:latin typeface="Palatino Linotype" pitchFamily="18" charset="0"/>
              </a:rPr>
              <a:t>MEN2B</a:t>
            </a:r>
            <a:endParaRPr lang="x-none" sz="16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имптоми </a:t>
            </a:r>
            <a:r>
              <a:rPr lang="x-none" sz="1600">
                <a:latin typeface="Palatino Linotype" pitchFamily="18" charset="0"/>
              </a:rPr>
              <a:t>су последица инхибиторног </a:t>
            </a:r>
            <a:r>
              <a:rPr lang="x-none" sz="1600" smtClean="0">
                <a:latin typeface="Palatino Linotype" pitchFamily="18" charset="0"/>
              </a:rPr>
              <a:t>деловања</a:t>
            </a:r>
            <a:r>
              <a:rPr lang="sr-Cyrl-RS" sz="1600" dirty="0" smtClean="0">
                <a:latin typeface="Palatino Linotype" pitchFamily="18" charset="0"/>
              </a:rPr>
              <a:t> соматостатина на ослобађање инсулина, панкреасних ензима, бикарбонатне секреције и покретљивост жучне кесе.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Тријада: ДМ, стеатореја и холелитијаза</a:t>
            </a:r>
            <a:endParaRPr lang="x-none" sz="16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Лечење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хируршко</a:t>
            </a:r>
            <a:endParaRPr lang="x-none" sz="160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СОМАТОСТАТИНОМ</a:t>
            </a:r>
          </a:p>
        </p:txBody>
      </p:sp>
    </p:spTree>
    <p:extLst>
      <p:ext uri="{BB962C8B-B14F-4D97-AF65-F5344CB8AC3E}">
        <p14:creationId xmlns="" xmlns:p14="http://schemas.microsoft.com/office/powerpoint/2010/main" val="369359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21353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Редак </a:t>
            </a:r>
            <a:r>
              <a:rPr lang="x-none" sz="1600" dirty="0" smtClean="0">
                <a:latin typeface="Palatino Linotype" pitchFamily="18" charset="0"/>
              </a:rPr>
              <a:t>тумор, углавном у </a:t>
            </a:r>
            <a:r>
              <a:rPr lang="x-none" sz="1600" smtClean="0">
                <a:latin typeface="Palatino Linotype" pitchFamily="18" charset="0"/>
              </a:rPr>
              <a:t>репу панкреас</a:t>
            </a:r>
            <a:r>
              <a:rPr lang="sr-Cyrl-RS" sz="1600" dirty="0" smtClean="0">
                <a:latin typeface="Palatino Linotype" pitchFamily="18" charset="0"/>
              </a:rPr>
              <a:t>а, </a:t>
            </a:r>
            <a:r>
              <a:rPr lang="x-none" sz="1600" smtClean="0">
                <a:latin typeface="Palatino Linotype" pitchFamily="18" charset="0"/>
              </a:rPr>
              <a:t>величине </a:t>
            </a:r>
            <a:r>
              <a:rPr lang="x-none" sz="1600" dirty="0" smtClean="0">
                <a:latin typeface="Palatino Linotype" pitchFamily="18" charset="0"/>
              </a:rPr>
              <a:t>5-10 cm-а, чешћи </a:t>
            </a:r>
            <a:r>
              <a:rPr lang="x-none" sz="1600" smtClean="0">
                <a:latin typeface="Palatino Linotype" pitchFamily="18" charset="0"/>
              </a:rPr>
              <a:t>код жена, </a:t>
            </a:r>
            <a:r>
              <a:rPr lang="sr-Cyrl-RS" sz="1600" dirty="0" smtClean="0">
                <a:latin typeface="Palatino Linotype" pitchFamily="18" charset="0"/>
              </a:rPr>
              <a:t>потиче од алфа ћелија, самостално или у оквиру </a:t>
            </a:r>
            <a:r>
              <a:rPr lang="en-US" sz="1600" dirty="0" smtClean="0">
                <a:latin typeface="Palatino Linotype" pitchFamily="18" charset="0"/>
              </a:rPr>
              <a:t>MEN1</a:t>
            </a:r>
            <a:r>
              <a:rPr lang="sr-Cyrl-RS" sz="1600" dirty="0" smtClean="0">
                <a:latin typeface="Palatino Linotype" pitchFamily="18" charset="0"/>
              </a:rPr>
              <a:t>; </a:t>
            </a:r>
            <a:r>
              <a:rPr lang="x-none" sz="1600" smtClean="0">
                <a:latin typeface="Palatino Linotype" pitchFamily="18" charset="0"/>
              </a:rPr>
              <a:t>туморске </a:t>
            </a:r>
            <a:r>
              <a:rPr lang="x-none" sz="1600" dirty="0" smtClean="0">
                <a:latin typeface="Palatino Linotype" pitchFamily="18" charset="0"/>
              </a:rPr>
              <a:t>ћелије луче веће количине </a:t>
            </a:r>
            <a:r>
              <a:rPr lang="x-none" sz="1600" dirty="0" err="1" smtClean="0">
                <a:latin typeface="Palatino Linotype" pitchFamily="18" charset="0"/>
              </a:rPr>
              <a:t>глукагона</a:t>
            </a:r>
            <a:r>
              <a:rPr lang="x-none" sz="1600" dirty="0" smtClean="0">
                <a:latin typeface="Palatino Linotype" pitchFamily="18" charset="0"/>
              </a:rPr>
              <a:t> и доводе до: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smtClean="0">
                <a:latin typeface="Palatino Linotype" pitchFamily="18" charset="0"/>
              </a:rPr>
              <a:t>Специфичног дерматитиса</a:t>
            </a:r>
            <a:r>
              <a:rPr lang="sr-Cyrl-RS" sz="1600" dirty="0" smtClean="0">
                <a:latin typeface="Palatino Linotype" pitchFamily="18" charset="0"/>
              </a:rPr>
              <a:t> (некротични, миграторни еритем)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 smtClean="0">
                <a:latin typeface="Palatino Linotype" pitchFamily="18" charset="0"/>
              </a:rPr>
              <a:t>Губитка у телесној тежини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 smtClean="0">
                <a:latin typeface="Palatino Linotype" pitchFamily="18" charset="0"/>
              </a:rPr>
              <a:t>Интолеранције глукозе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smtClean="0">
                <a:latin typeface="Palatino Linotype" pitchFamily="18" charset="0"/>
              </a:rPr>
              <a:t>Анемије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Клиничка </a:t>
            </a:r>
            <a:r>
              <a:rPr lang="x-none" sz="1600" b="1" dirty="0" err="1" smtClean="0">
                <a:latin typeface="Palatino Linotype" pitchFamily="18" charset="0"/>
              </a:rPr>
              <a:t>симптоматологија</a:t>
            </a:r>
            <a:r>
              <a:rPr lang="x-none" sz="1600" b="1" dirty="0" smtClean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Глукагон: </a:t>
            </a:r>
            <a:r>
              <a:rPr lang="x-none" sz="1600" smtClean="0">
                <a:latin typeface="Palatino Linotype" pitchFamily="18" charset="0"/>
              </a:rPr>
              <a:t>стимулише </a:t>
            </a:r>
            <a:r>
              <a:rPr lang="x-none" sz="1600" dirty="0" err="1" smtClean="0">
                <a:latin typeface="Palatino Linotype" pitchFamily="18" charset="0"/>
              </a:rPr>
              <a:t>гликогенолизу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и глуконеогене</a:t>
            </a:r>
            <a:r>
              <a:rPr lang="sr-Cyrl-RS" sz="1600" dirty="0" smtClean="0">
                <a:latin typeface="Palatino Linotype" pitchFamily="18" charset="0"/>
              </a:rPr>
              <a:t>зу што за последицу има </a:t>
            </a:r>
            <a:r>
              <a:rPr lang="x-none" sz="1600" smtClean="0">
                <a:latin typeface="Palatino Linotype" pitchFamily="18" charset="0"/>
              </a:rPr>
              <a:t>хипергликемиј</a:t>
            </a:r>
            <a:r>
              <a:rPr lang="sr-Cyrl-RS" sz="1600" dirty="0" smtClean="0">
                <a:latin typeface="Palatino Linotype" pitchFamily="18" charset="0"/>
              </a:rPr>
              <a:t>у </a:t>
            </a:r>
            <a:r>
              <a:rPr lang="x-none" sz="1600" smtClean="0">
                <a:latin typeface="Palatino Linotype" pitchFamily="18" charset="0"/>
              </a:rPr>
              <a:t>(са </a:t>
            </a:r>
            <a:r>
              <a:rPr lang="sr-Cyrl-RS" sz="1600" dirty="0" smtClean="0">
                <a:latin typeface="Palatino Linotype" pitchFamily="18" charset="0"/>
              </a:rPr>
              <a:t>или без</a:t>
            </a:r>
            <a:r>
              <a:rPr lang="x-none" sz="1600" smtClean="0">
                <a:latin typeface="Palatino Linotype" pitchFamily="18" charset="0"/>
              </a:rPr>
              <a:t> шећерн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боле</a:t>
            </a:r>
            <a:r>
              <a:rPr lang="sr-Cyrl-RS" sz="1600" dirty="0" smtClean="0">
                <a:latin typeface="Palatino Linotype" pitchFamily="18" charset="0"/>
              </a:rPr>
              <a:t>сти</a:t>
            </a:r>
            <a:r>
              <a:rPr lang="x-none" sz="1600" smtClean="0">
                <a:latin typeface="Palatino Linotype" pitchFamily="18" charset="0"/>
              </a:rPr>
              <a:t>), </a:t>
            </a:r>
            <a:r>
              <a:rPr lang="x-none" sz="1600" dirty="0" smtClean="0">
                <a:latin typeface="Palatino Linotype" pitchFamily="18" charset="0"/>
              </a:rPr>
              <a:t>подстиче </a:t>
            </a:r>
            <a:r>
              <a:rPr lang="x-none" sz="1600" dirty="0" err="1" smtClean="0">
                <a:latin typeface="Palatino Linotype" pitchFamily="18" charset="0"/>
              </a:rPr>
              <a:t>липолизу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кетогенезу</a:t>
            </a:r>
            <a:r>
              <a:rPr lang="x-none" sz="1600" dirty="0" smtClean="0">
                <a:latin typeface="Palatino Linotype" pitchFamily="18" charset="0"/>
              </a:rPr>
              <a:t>, али и секрецију инсулина, па је </a:t>
            </a:r>
            <a:r>
              <a:rPr lang="x-none" sz="1600" dirty="0" err="1" smtClean="0">
                <a:latin typeface="Palatino Linotype" pitchFamily="18" charset="0"/>
              </a:rPr>
              <a:t>кетонемија</a:t>
            </a:r>
            <a:r>
              <a:rPr lang="x-none" sz="1600" dirty="0" smtClean="0">
                <a:latin typeface="Palatino Linotype" pitchFamily="18" charset="0"/>
              </a:rPr>
              <a:t> реткост, инхибира лучење </a:t>
            </a:r>
            <a:r>
              <a:rPr lang="x-none" sz="1600" dirty="0" err="1" smtClean="0">
                <a:latin typeface="Palatino Linotype" pitchFamily="18" charset="0"/>
              </a:rPr>
              <a:t>панкреасних</a:t>
            </a:r>
            <a:r>
              <a:rPr lang="x-none" sz="1600" dirty="0" smtClean="0">
                <a:latin typeface="Palatino Linotype" pitchFamily="18" charset="0"/>
              </a:rPr>
              <a:t> и желудачних сокова и </a:t>
            </a:r>
            <a:r>
              <a:rPr lang="x-none" sz="1600" smtClean="0">
                <a:latin typeface="Palatino Linotype" pitchFamily="18" charset="0"/>
              </a:rPr>
              <a:t>цревни мотилитет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ГЛУКАГОНОМ</a:t>
            </a:r>
          </a:p>
        </p:txBody>
      </p:sp>
    </p:spTree>
    <p:extLst>
      <p:ext uri="{BB962C8B-B14F-4D97-AF65-F5344CB8AC3E}">
        <p14:creationId xmlns="" xmlns:p14="http://schemas.microsoft.com/office/powerpoint/2010/main" val="369359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18323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smtClean="0">
                <a:latin typeface="Palatino Linotype" pitchFamily="18" charset="0"/>
              </a:rPr>
              <a:t>Некролитички </a:t>
            </a:r>
            <a:r>
              <a:rPr lang="x-none" sz="1600" b="1" dirty="0" smtClean="0">
                <a:latin typeface="Palatino Linotype" pitchFamily="18" charset="0"/>
              </a:rPr>
              <a:t>мигрирајући </a:t>
            </a:r>
            <a:r>
              <a:rPr lang="x-none" sz="1600" b="1" dirty="0" err="1" smtClean="0">
                <a:latin typeface="Palatino Linotype" pitchFamily="18" charset="0"/>
              </a:rPr>
              <a:t>еритем</a:t>
            </a:r>
            <a:r>
              <a:rPr lang="x-none" sz="1600" b="1" dirty="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(на лицу, доњим екстремитетима, </a:t>
            </a:r>
            <a:r>
              <a:rPr lang="x-none" sz="1600" dirty="0" err="1" smtClean="0">
                <a:latin typeface="Palatino Linotype" pitchFamily="18" charset="0"/>
              </a:rPr>
              <a:t>глутеалној</a:t>
            </a:r>
            <a:r>
              <a:rPr lang="x-none" sz="1600" dirty="0" smtClean="0">
                <a:latin typeface="Palatino Linotype" pitchFamily="18" charset="0"/>
              </a:rPr>
              <a:t> регији, у доњем делу трбуха), праћен јаким сврабом са секундарном </a:t>
            </a:r>
            <a:r>
              <a:rPr lang="x-none" sz="1600" smtClean="0">
                <a:latin typeface="Palatino Linotype" pitchFamily="18" charset="0"/>
              </a:rPr>
              <a:t>инфекцијом 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Годинама п</a:t>
            </a:r>
            <a:r>
              <a:rPr lang="x-none" sz="1600" smtClean="0">
                <a:latin typeface="Palatino Linotype" pitchFamily="18" charset="0"/>
              </a:rPr>
              <a:t>ретходи </a:t>
            </a:r>
            <a:r>
              <a:rPr lang="x-none" sz="1600" dirty="0" smtClean="0">
                <a:latin typeface="Palatino Linotype" pitchFamily="18" charset="0"/>
              </a:rPr>
              <a:t>дијагнози </a:t>
            </a:r>
            <a:r>
              <a:rPr lang="x-none" sz="1600" smtClean="0">
                <a:latin typeface="Palatino Linotype" pitchFamily="18" charset="0"/>
              </a:rPr>
              <a:t>тумора 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Нејасне етиологије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 dirty="0" smtClean="0">
                <a:latin typeface="Palatino Linotype" pitchFamily="18" charset="0"/>
              </a:rPr>
              <a:t>могућа је последица </a:t>
            </a:r>
            <a:r>
              <a:rPr lang="x-none" sz="1600" dirty="0" err="1" smtClean="0">
                <a:latin typeface="Palatino Linotype" pitchFamily="18" charset="0"/>
              </a:rPr>
              <a:t>хипоаминоацидемије</a:t>
            </a:r>
            <a:r>
              <a:rPr lang="x-none" sz="1600" dirty="0" smtClean="0">
                <a:latin typeface="Palatino Linotype" pitchFamily="18" charset="0"/>
              </a:rPr>
              <a:t> која је присутна код 90% болесника или директно </a:t>
            </a:r>
            <a:r>
              <a:rPr lang="x-none" sz="1600" dirty="0" err="1" smtClean="0">
                <a:latin typeface="Palatino Linotype" pitchFamily="18" charset="0"/>
              </a:rPr>
              <a:t>хиперглукагонемије</a:t>
            </a:r>
            <a:r>
              <a:rPr lang="x-none" sz="1600" dirty="0" smtClean="0">
                <a:latin typeface="Palatino Linotype" pitchFamily="18" charset="0"/>
              </a:rPr>
              <a:t> (</a:t>
            </a:r>
            <a:r>
              <a:rPr lang="x-none" sz="1600" dirty="0" err="1" smtClean="0">
                <a:latin typeface="Palatino Linotype" pitchFamily="18" charset="0"/>
              </a:rPr>
              <a:t>глукагон</a:t>
            </a:r>
            <a:r>
              <a:rPr lang="x-none" sz="1600" dirty="0" smtClean="0">
                <a:latin typeface="Palatino Linotype" pitchFamily="18" charset="0"/>
              </a:rPr>
              <a:t> повисује ниво </a:t>
            </a:r>
            <a:r>
              <a:rPr lang="x-none" sz="1600" dirty="0" err="1" smtClean="0">
                <a:latin typeface="Palatino Linotype" pitchFamily="18" charset="0"/>
              </a:rPr>
              <a:t>арахидонске</a:t>
            </a:r>
            <a:r>
              <a:rPr lang="x-none" sz="1600" dirty="0" smtClean="0">
                <a:latin typeface="Palatino Linotype" pitchFamily="18" charset="0"/>
              </a:rPr>
              <a:t> киселине у култури </a:t>
            </a:r>
            <a:r>
              <a:rPr lang="x-none" sz="1600" smtClean="0">
                <a:latin typeface="Palatino Linotype" pitchFamily="18" charset="0"/>
              </a:rPr>
              <a:t>хуманих кератиноцит</a:t>
            </a:r>
            <a:r>
              <a:rPr lang="sr-Cyrl-RS" sz="1600" dirty="0" smtClean="0">
                <a:latin typeface="Palatino Linotype" pitchFamily="18" charset="0"/>
              </a:rPr>
              <a:t>а што доводи до </a:t>
            </a:r>
            <a:r>
              <a:rPr lang="x-none" sz="1600" smtClean="0">
                <a:latin typeface="Palatino Linotype" pitchFamily="18" charset="0"/>
              </a:rPr>
              <a:t>стимулациј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запаљенских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медијатора</a:t>
            </a:r>
            <a:r>
              <a:rPr lang="x-none" sz="1600" dirty="0" smtClean="0">
                <a:latin typeface="Palatino Linotype" pitchFamily="18" charset="0"/>
              </a:rPr>
              <a:t> у </a:t>
            </a:r>
            <a:r>
              <a:rPr lang="x-none" sz="1600" dirty="0" err="1" smtClean="0">
                <a:latin typeface="Palatino Linotype" pitchFamily="18" charset="0"/>
              </a:rPr>
              <a:t>епидермису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Сличне промене се виђају при дефициту цинка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sr-Cyrl-RS" sz="1600" dirty="0" smtClean="0">
                <a:latin typeface="Palatino Linotype" pitchFamily="18" charset="0"/>
              </a:rPr>
              <a:t>Анемија (н</a:t>
            </a:r>
            <a:r>
              <a:rPr lang="x-none" sz="1600" smtClean="0">
                <a:latin typeface="Palatino Linotype" pitchFamily="18" charset="0"/>
              </a:rPr>
              <a:t>ормоцитна, нормохромна</a:t>
            </a:r>
            <a:r>
              <a:rPr lang="sr-Cyrl-RS" sz="1600" dirty="0" smtClean="0">
                <a:latin typeface="Palatino Linotype" pitchFamily="18" charset="0"/>
              </a:rPr>
              <a:t>), хиперхолестеролемија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smtClean="0">
                <a:latin typeface="Palatino Linotype" pitchFamily="18" charset="0"/>
              </a:rPr>
              <a:t>Губитак у тежини (</a:t>
            </a:r>
            <a:r>
              <a:rPr lang="x-none" sz="1600" dirty="0" err="1" smtClean="0">
                <a:latin typeface="Palatino Linotype" pitchFamily="18" charset="0"/>
              </a:rPr>
              <a:t>катаболичко</a:t>
            </a:r>
            <a:r>
              <a:rPr lang="x-none" sz="1600" dirty="0" smtClean="0">
                <a:latin typeface="Palatino Linotype" pitchFamily="18" charset="0"/>
              </a:rPr>
              <a:t> деловање </a:t>
            </a:r>
            <a:r>
              <a:rPr lang="x-none" sz="1600" dirty="0" err="1" smtClean="0">
                <a:latin typeface="Palatino Linotype" pitchFamily="18" charset="0"/>
              </a:rPr>
              <a:t>глукагона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smtClean="0">
                <a:latin typeface="Palatino Linotype" pitchFamily="18" charset="0"/>
              </a:rPr>
              <a:t>Дубоке </a:t>
            </a:r>
            <a:r>
              <a:rPr lang="x-none" sz="1600" dirty="0" smtClean="0">
                <a:latin typeface="Palatino Linotype" pitchFamily="18" charset="0"/>
              </a:rPr>
              <a:t>венске тромбозе (прекомерно отпуштање фактора X из туморских ћелија), плућне емболије, болови у трбуху</a:t>
            </a:r>
            <a:r>
              <a:rPr lang="x-none" sz="1600" smtClean="0">
                <a:latin typeface="Palatino Linotype" pitchFamily="18" charset="0"/>
              </a:rPr>
              <a:t>, проливи</a:t>
            </a:r>
            <a:r>
              <a:rPr lang="sr-Cyrl-RS" sz="1600" dirty="0" smtClean="0">
                <a:latin typeface="Palatino Linotype" pitchFamily="18" charset="0"/>
              </a:rPr>
              <a:t>, депресија</a:t>
            </a:r>
            <a:endParaRPr lang="en-US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ГЛУКАГОНОМ- </a:t>
            </a:r>
            <a:r>
              <a:rPr lang="ru-RU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</a:p>
        </p:txBody>
      </p:sp>
    </p:spTree>
    <p:extLst>
      <p:ext uri="{BB962C8B-B14F-4D97-AF65-F5344CB8AC3E}">
        <p14:creationId xmlns="" xmlns:p14="http://schemas.microsoft.com/office/powerpoint/2010/main" val="406355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59983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ДИЈАГНОЗА</a:t>
            </a:r>
            <a:endParaRPr lang="x-none" sz="1600" b="1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в</a:t>
            </a:r>
            <a:r>
              <a:rPr lang="x-none" sz="1600" smtClean="0">
                <a:latin typeface="Palatino Linotype" pitchFamily="18" charset="0"/>
              </a:rPr>
              <a:t>исоке </a:t>
            </a:r>
            <a:r>
              <a:rPr lang="x-none" sz="1600">
                <a:latin typeface="Palatino Linotype" pitchFamily="18" charset="0"/>
              </a:rPr>
              <a:t>концетрације глукагона у плазми наташте (више од 1000 ng/l, </a:t>
            </a:r>
            <a:r>
              <a:rPr lang="x-none" sz="1600" smtClean="0">
                <a:latin typeface="Palatino Linotype" pitchFamily="18" charset="0"/>
              </a:rPr>
              <a:t>нормал</a:t>
            </a:r>
            <a:r>
              <a:rPr lang="sr-Cyrl-RS" sz="1600" dirty="0" smtClean="0">
                <a:latin typeface="Palatino Linotype" pitchFamily="18" charset="0"/>
              </a:rPr>
              <a:t>но</a:t>
            </a:r>
            <a:r>
              <a:rPr lang="x-none" sz="1600" smtClean="0">
                <a:latin typeface="Palatino Linotype" pitchFamily="18" charset="0"/>
              </a:rPr>
              <a:t>: </a:t>
            </a:r>
            <a:r>
              <a:rPr lang="x-none" sz="1600">
                <a:latin typeface="Palatino Linotype" pitchFamily="18" charset="0"/>
              </a:rPr>
              <a:t>200 </a:t>
            </a:r>
            <a:r>
              <a:rPr lang="x-none" sz="1600" smtClean="0">
                <a:latin typeface="Palatino Linotype" pitchFamily="18" charset="0"/>
              </a:rPr>
              <a:t>ng/l)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динамски тестови:</a:t>
            </a:r>
            <a:endParaRPr lang="x-none" sz="160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упреси</a:t>
            </a:r>
            <a:r>
              <a:rPr lang="sr-Cyrl-RS" sz="1600" dirty="0" smtClean="0">
                <a:latin typeface="Palatino Linotype" pitchFamily="18" charset="0"/>
              </a:rPr>
              <a:t>они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тест са глукозом </a:t>
            </a:r>
            <a:endParaRPr lang="sr-Cyrl-RS" sz="16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smtClean="0">
                <a:latin typeface="Palatino Linotype" pitchFamily="18" charset="0"/>
              </a:rPr>
              <a:t>стимулаци</a:t>
            </a:r>
            <a:r>
              <a:rPr lang="sr-Cyrl-RS" sz="1600" dirty="0" smtClean="0">
                <a:latin typeface="Palatino Linotype" pitchFamily="18" charset="0"/>
              </a:rPr>
              <a:t>они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тест са </a:t>
            </a:r>
            <a:r>
              <a:rPr lang="x-none" sz="1600" smtClean="0">
                <a:latin typeface="Palatino Linotype" pitchFamily="18" charset="0"/>
              </a:rPr>
              <a:t>аргинином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x-none" sz="160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ТЕРАПИЈА</a:t>
            </a:r>
            <a:endParaRPr lang="x-none" sz="1600" b="1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Хирургија</a:t>
            </a:r>
            <a:endParaRPr lang="x-none" sz="16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Октреотид (код еритема, дијареје, болова</a:t>
            </a:r>
            <a:r>
              <a:rPr lang="x-none" sz="1600" smtClean="0">
                <a:latin typeface="Palatino Linotype" pitchFamily="18" charset="0"/>
              </a:rPr>
              <a:t>)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Препарати цинка за промене на кожи</a:t>
            </a:r>
            <a:endParaRPr lang="x-none" sz="16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Хемиотерапија, </a:t>
            </a:r>
            <a:r>
              <a:rPr lang="x-none" sz="1600" smtClean="0">
                <a:latin typeface="Palatino Linotype" pitchFamily="18" charset="0"/>
              </a:rPr>
              <a:t>неефикасна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ГЛУКАГОНОМ- </a:t>
            </a:r>
            <a:r>
              <a:rPr lang="ru-RU" sz="2000" b="1" dirty="0" smtClean="0">
                <a:solidFill>
                  <a:srgbClr val="00B0F0"/>
                </a:solidFill>
                <a:latin typeface="Palatino Linotype" pitchFamily="18" charset="0"/>
              </a:rPr>
              <a:t>ДИЈАГНОЗА И ТЕРАПИЈА</a:t>
            </a:r>
          </a:p>
        </p:txBody>
      </p:sp>
    </p:spTree>
    <p:extLst>
      <p:ext uri="{BB962C8B-B14F-4D97-AF65-F5344CB8AC3E}">
        <p14:creationId xmlns="" xmlns:p14="http://schemas.microsoft.com/office/powerpoint/2010/main" val="406355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25775"/>
            <a:ext cx="8915400" cy="563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Танка црева: дуоденум, јејунум, илеум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75% </a:t>
            </a:r>
            <a:r>
              <a:rPr lang="sr-Cyrl-RS" sz="1600" dirty="0" smtClean="0">
                <a:latin typeface="Palatino Linotype" pitchFamily="18" charset="0"/>
              </a:rPr>
              <a:t>укупне </a:t>
            </a:r>
            <a:r>
              <a:rPr lang="x-none" sz="1600" smtClean="0">
                <a:latin typeface="Palatino Linotype" pitchFamily="18" charset="0"/>
              </a:rPr>
              <a:t>дужине црева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latin typeface="Palatino Linotype" pitchFamily="18" charset="0"/>
              </a:rPr>
              <a:t>&gt;</a:t>
            </a:r>
            <a:r>
              <a:rPr lang="x-none" sz="1600" smtClean="0">
                <a:latin typeface="Palatino Linotype" pitchFamily="18" charset="0"/>
              </a:rPr>
              <a:t>90% </a:t>
            </a:r>
            <a:r>
              <a:rPr lang="sr-Cyrl-RS" sz="1600" dirty="0" smtClean="0">
                <a:latin typeface="Palatino Linotype" pitchFamily="18" charset="0"/>
              </a:rPr>
              <a:t>укупне апсорптивне површине </a:t>
            </a:r>
            <a:r>
              <a:rPr lang="x-none" sz="1600" smtClean="0">
                <a:latin typeface="Palatino Linotype" pitchFamily="18" charset="0"/>
              </a:rPr>
              <a:t>ГИТ-а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 5-10% свих тумора у ГИТ-у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Ново</a:t>
            </a:r>
            <a:r>
              <a:rPr lang="x-none" sz="1600" smtClean="0">
                <a:latin typeface="Palatino Linotype" pitchFamily="18" charset="0"/>
              </a:rPr>
              <a:t>творевине које дуж дванаестопалачног црева, јејунума и илеума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endParaRPr lang="x-none" sz="16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Од ћелија које иначе учествују у грађи црева.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Најчешће асимптоматски.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Могу се манифестовати болом, знацим опструкције, крварењем.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Лечење</a:t>
            </a:r>
            <a:r>
              <a:rPr lang="x-none" sz="1600" smtClean="0">
                <a:latin typeface="Palatino Linotype" pitchFamily="18" charset="0"/>
              </a:rPr>
              <a:t>: ендоскопска полипектомија или хируршка (ексцизија или ресекција црева)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solidFill>
                  <a:srgbClr val="FF0000"/>
                </a:solidFill>
                <a:latin typeface="Palatino Linotype" pitchFamily="18" charset="0"/>
              </a:rPr>
              <a:t>Бенигни: </a:t>
            </a:r>
            <a:r>
              <a:rPr lang="sr-Cyrl-RS" sz="1600" dirty="0" smtClean="0">
                <a:latin typeface="Palatino Linotype" pitchFamily="18" charset="0"/>
              </a:rPr>
              <a:t>аденом, фибром, хемангиом, леиомиом,липом, лимфангиом, неурофибром...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solidFill>
                  <a:srgbClr val="FF0000"/>
                </a:solidFill>
                <a:latin typeface="Palatino Linotype" pitchFamily="18" charset="0"/>
              </a:rPr>
              <a:t>Малигни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u="sng" dirty="0" smtClean="0">
                <a:latin typeface="Palatino Linotype" pitchFamily="18" charset="0"/>
              </a:rPr>
              <a:t>примарни: </a:t>
            </a:r>
            <a:r>
              <a:rPr lang="sr-Cyrl-RS" sz="1600" dirty="0" smtClean="0">
                <a:latin typeface="Palatino Linotype" pitchFamily="18" charset="0"/>
              </a:rPr>
              <a:t>аденокарцином, карциноид, фибросарком, хемангиосарком, леиомиосарком, липосарком, лимфом...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u="sng" dirty="0" smtClean="0">
                <a:latin typeface="Palatino Linotype" pitchFamily="18" charset="0"/>
              </a:rPr>
              <a:t>секундарни</a:t>
            </a:r>
            <a:r>
              <a:rPr lang="sr-Cyrl-RS" sz="1600" dirty="0" smtClean="0">
                <a:latin typeface="Palatino Linotype" pitchFamily="18" charset="0"/>
              </a:rPr>
              <a:t>: метастазе</a:t>
            </a:r>
            <a:endParaRPr lang="en-U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ТУМОРИ ТАНКОГ ЦРЕВА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39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25525"/>
            <a:ext cx="9144000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smtClean="0">
                <a:latin typeface="Palatino Linotype" pitchFamily="18" charset="0"/>
              </a:rPr>
              <a:t>Verner и Morris</a:t>
            </a:r>
            <a:r>
              <a:rPr lang="sr-Cyrl-RS" sz="1400" dirty="0" smtClean="0">
                <a:latin typeface="Palatino Linotype" pitchFamily="18" charset="0"/>
              </a:rPr>
              <a:t> 1958.: о</a:t>
            </a:r>
            <a:r>
              <a:rPr lang="x-none" sz="1400" smtClean="0">
                <a:latin typeface="Palatino Linotype" pitchFamily="18" charset="0"/>
              </a:rPr>
              <a:t>билни </a:t>
            </a:r>
            <a:r>
              <a:rPr lang="x-none" sz="1400" dirty="0" smtClean="0">
                <a:latin typeface="Palatino Linotype" pitchFamily="18" charset="0"/>
              </a:rPr>
              <a:t>воденасти проливи, </a:t>
            </a:r>
            <a:r>
              <a:rPr lang="x-none" sz="1400" dirty="0" err="1" smtClean="0">
                <a:latin typeface="Palatino Linotype" pitchFamily="18" charset="0"/>
              </a:rPr>
              <a:t>хипокалијемија</a:t>
            </a:r>
            <a:r>
              <a:rPr lang="x-none" sz="1400" smtClean="0">
                <a:latin typeface="Palatino Linotype" pitchFamily="18" charset="0"/>
              </a:rPr>
              <a:t>, хипохлорхидрија</a:t>
            </a:r>
            <a:endParaRPr lang="sr-Cyrl-RS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>
                <a:latin typeface="Palatino Linotype" pitchFamily="18" charset="0"/>
              </a:rPr>
              <a:t> </a:t>
            </a:r>
            <a:r>
              <a:rPr lang="x-none" sz="1400" dirty="0" smtClean="0">
                <a:latin typeface="Palatino Linotype" pitchFamily="18" charset="0"/>
              </a:rPr>
              <a:t>р</a:t>
            </a:r>
            <a:r>
              <a:rPr lang="x-none" sz="1400" smtClean="0">
                <a:latin typeface="Palatino Linotype" pitchFamily="18" charset="0"/>
              </a:rPr>
              <a:t>едак</a:t>
            </a:r>
            <a:r>
              <a:rPr lang="x-none" sz="1400" dirty="0" smtClean="0">
                <a:latin typeface="Palatino Linotype" pitchFamily="18" charset="0"/>
              </a:rPr>
              <a:t>, у репу панкреаса или </a:t>
            </a:r>
            <a:r>
              <a:rPr lang="x-none" sz="1400" smtClean="0">
                <a:latin typeface="Palatino Linotype" pitchFamily="18" charset="0"/>
              </a:rPr>
              <a:t>изван панкреаса</a:t>
            </a:r>
            <a:r>
              <a:rPr lang="sr-Cyrl-RS" sz="1400" dirty="0" smtClean="0">
                <a:latin typeface="Palatino Linotype" pitchFamily="18" charset="0"/>
              </a:rPr>
              <a:t>, често великих димензија, понекад у овиру МЕ</a:t>
            </a:r>
            <a:r>
              <a:rPr lang="en-US" sz="1400" dirty="0" smtClean="0">
                <a:latin typeface="Palatino Linotype" pitchFamily="18" charset="0"/>
              </a:rPr>
              <a:t>N</a:t>
            </a:r>
            <a:r>
              <a:rPr lang="sr-Cyrl-RS" sz="1400" dirty="0" smtClean="0">
                <a:latin typeface="Palatino Linotype" pitchFamily="18" charset="0"/>
              </a:rPr>
              <a:t>1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smtClean="0">
                <a:latin typeface="Palatino Linotype" pitchFamily="18" charset="0"/>
              </a:rPr>
              <a:t>луч</a:t>
            </a:r>
            <a:r>
              <a:rPr lang="sr-Cyrl-RS" sz="1400" dirty="0" smtClean="0">
                <a:latin typeface="Palatino Linotype" pitchFamily="18" charset="0"/>
              </a:rPr>
              <a:t>и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sr-Cyrl-RS" sz="1400" dirty="0" smtClean="0">
                <a:latin typeface="Palatino Linotype" pitchFamily="18" charset="0"/>
              </a:rPr>
              <a:t>велик</a:t>
            </a:r>
            <a:r>
              <a:rPr lang="x-none" sz="1400" smtClean="0">
                <a:latin typeface="Palatino Linotype" pitchFamily="18" charset="0"/>
              </a:rPr>
              <a:t>е количине вазоактивног интестиналног пептида (ВИП</a:t>
            </a:r>
            <a:r>
              <a:rPr lang="sr-Cyrl-RS" sz="1400" dirty="0" smtClean="0">
                <a:latin typeface="Palatino Linotype" pitchFamily="18" charset="0"/>
              </a:rPr>
              <a:t>)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err="1" smtClean="0">
                <a:latin typeface="Palatino Linotype" pitchFamily="18" charset="0"/>
              </a:rPr>
              <a:t>Рецептори</a:t>
            </a:r>
            <a:r>
              <a:rPr lang="x-none" sz="1400" dirty="0" smtClean="0">
                <a:latin typeface="Palatino Linotype" pitchFamily="18" charset="0"/>
              </a:rPr>
              <a:t> за ВИП се налазе се налазе на површини цревних </a:t>
            </a:r>
            <a:r>
              <a:rPr lang="x-none" sz="1400" dirty="0" err="1" smtClean="0">
                <a:latin typeface="Palatino Linotype" pitchFamily="18" charset="0"/>
              </a:rPr>
              <a:t>епителних</a:t>
            </a:r>
            <a:r>
              <a:rPr lang="x-none" sz="1400" dirty="0" smtClean="0">
                <a:latin typeface="Palatino Linotype" pitchFamily="18" charset="0"/>
              </a:rPr>
              <a:t> ћелија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Хормон активира </a:t>
            </a:r>
            <a:r>
              <a:rPr lang="x-none" sz="1400" dirty="0" err="1" smtClean="0">
                <a:latin typeface="Palatino Linotype" pitchFamily="18" charset="0"/>
              </a:rPr>
              <a:t>аденил</a:t>
            </a:r>
            <a:r>
              <a:rPr lang="x-none" sz="1400" dirty="0" smtClean="0">
                <a:latin typeface="Palatino Linotype" pitchFamily="18" charset="0"/>
              </a:rPr>
              <a:t>-</a:t>
            </a:r>
            <a:r>
              <a:rPr lang="x-none" sz="1400" dirty="0" err="1" smtClean="0">
                <a:latin typeface="Palatino Linotype" pitchFamily="18" charset="0"/>
              </a:rPr>
              <a:t>циклазу</a:t>
            </a:r>
            <a:r>
              <a:rPr lang="x-none" sz="1400" dirty="0" smtClean="0">
                <a:latin typeface="Palatino Linotype" pitchFamily="18" charset="0"/>
              </a:rPr>
              <a:t> и повећава транспорт електролита и воде у цревном зиду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Стога је доминантан симптом обилан </a:t>
            </a:r>
            <a:r>
              <a:rPr lang="x-none" sz="1400" dirty="0" err="1" smtClean="0">
                <a:latin typeface="Palatino Linotype" pitchFamily="18" charset="0"/>
              </a:rPr>
              <a:t>секреторни</a:t>
            </a:r>
            <a:r>
              <a:rPr lang="x-none" sz="1400" dirty="0" smtClean="0">
                <a:latin typeface="Palatino Linotype" pitchFamily="18" charset="0"/>
              </a:rPr>
              <a:t> пролив са </a:t>
            </a:r>
            <a:r>
              <a:rPr lang="x-none" sz="1400" dirty="0" err="1" smtClean="0">
                <a:latin typeface="Palatino Linotype" pitchFamily="18" charset="0"/>
              </a:rPr>
              <a:t>хипокалијемијом</a:t>
            </a:r>
            <a:r>
              <a:rPr lang="x-none" sz="1400" dirty="0" smtClean="0">
                <a:latin typeface="Palatino Linotype" pitchFamily="18" charset="0"/>
              </a:rPr>
              <a:t> и дехидратацијом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Волумен столице може бити може бити већи од 3 l/дан (до 10 </a:t>
            </a:r>
            <a:r>
              <a:rPr lang="x-none" sz="1400" smtClean="0">
                <a:latin typeface="Palatino Linotype" pitchFamily="18" charset="0"/>
              </a:rPr>
              <a:t>l/дан )</a:t>
            </a:r>
            <a:endParaRPr lang="en-US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Услед пропратног губитка бикарбоната…метаболичка ацидоза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Хипокалијемија последица губитка електролита столицом и секундарног хипералдостеронизма (ВИП стимулише отпуштање ренина</a:t>
            </a:r>
            <a:r>
              <a:rPr lang="x-none" sz="1400" smtClean="0">
                <a:latin typeface="Palatino Linotype" pitchFamily="18" charset="0"/>
              </a:rPr>
              <a:t>)</a:t>
            </a:r>
            <a:r>
              <a:rPr lang="x-none" sz="1400" dirty="0" smtClean="0">
                <a:latin typeface="Palatino Linotype" pitchFamily="18" charset="0"/>
              </a:rPr>
              <a:t>, х</a:t>
            </a:r>
            <a:r>
              <a:rPr lang="x-none" sz="1400" smtClean="0">
                <a:latin typeface="Palatino Linotype" pitchFamily="18" charset="0"/>
              </a:rPr>
              <a:t>иперкалцијемија</a:t>
            </a:r>
            <a:r>
              <a:rPr lang="x-none" sz="1400">
                <a:latin typeface="Palatino Linotype" pitchFamily="18" charset="0"/>
              </a:rPr>
              <a:t>, хипофосфатемија, хипомагнезијемија (тетаније</a:t>
            </a:r>
            <a:r>
              <a:rPr lang="x-none" sz="1400" smtClean="0">
                <a:latin typeface="Palatino Linotype" pitchFamily="18" charset="0"/>
              </a:rPr>
              <a:t>)</a:t>
            </a:r>
            <a:r>
              <a:rPr lang="sr-Cyrl-RS" sz="1400" dirty="0" smtClean="0">
                <a:latin typeface="Palatino Linotype" pitchFamily="18" charset="0"/>
              </a:rPr>
              <a:t>, хипергликемија због гликогенолизе у јетри, петина пацијената има </a:t>
            </a:r>
            <a:r>
              <a:rPr lang="en-US" sz="1400" dirty="0" smtClean="0">
                <a:latin typeface="Palatino Linotype" pitchFamily="18" charset="0"/>
              </a:rPr>
              <a:t>flushing</a:t>
            </a:r>
            <a:endParaRPr lang="x-none" sz="140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ДИЈАГНОЗА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Повишене концентрације ВИП (</a:t>
            </a:r>
            <a:r>
              <a:rPr lang="x-none" sz="1400" smtClean="0">
                <a:latin typeface="Palatino Linotype" pitchFamily="18" charset="0"/>
              </a:rPr>
              <a:t>нормал</a:t>
            </a:r>
            <a:r>
              <a:rPr lang="sr-Cyrl-RS" sz="1400" dirty="0" smtClean="0">
                <a:latin typeface="Palatino Linotype" pitchFamily="18" charset="0"/>
              </a:rPr>
              <a:t>но</a:t>
            </a:r>
            <a:r>
              <a:rPr lang="x-none" sz="1400" smtClean="0">
                <a:latin typeface="Palatino Linotype" pitchFamily="18" charset="0"/>
              </a:rPr>
              <a:t>: </a:t>
            </a:r>
            <a:r>
              <a:rPr lang="x-none" sz="1400">
                <a:latin typeface="Palatino Linotype" pitchFamily="18" charset="0"/>
              </a:rPr>
              <a:t>до 170 ng/l) </a:t>
            </a:r>
            <a:r>
              <a:rPr lang="sr-Cyrl-RS" sz="1400" dirty="0" smtClean="0">
                <a:latin typeface="Palatino Linotype" pitchFamily="18" charset="0"/>
              </a:rPr>
              <a:t>уз </a:t>
            </a:r>
            <a:r>
              <a:rPr lang="x-none" sz="1400" smtClean="0">
                <a:latin typeface="Palatino Linotype" pitchFamily="18" charset="0"/>
              </a:rPr>
              <a:t> волумен </a:t>
            </a:r>
            <a:r>
              <a:rPr lang="x-none" sz="1400">
                <a:latin typeface="Palatino Linotype" pitchFamily="18" charset="0"/>
              </a:rPr>
              <a:t>столице </a:t>
            </a:r>
            <a:r>
              <a:rPr lang="x-none" sz="1400" smtClean="0">
                <a:latin typeface="Palatino Linotype" pitchFamily="18" charset="0"/>
              </a:rPr>
              <a:t>већи </a:t>
            </a:r>
            <a:r>
              <a:rPr lang="x-none" sz="1400">
                <a:latin typeface="Palatino Linotype" pitchFamily="18" charset="0"/>
              </a:rPr>
              <a:t>од 1 </a:t>
            </a:r>
            <a:r>
              <a:rPr lang="x-none" sz="1400" smtClean="0">
                <a:latin typeface="Palatino Linotype" pitchFamily="18" charset="0"/>
              </a:rPr>
              <a:t>l/дан</a:t>
            </a:r>
            <a:endParaRPr lang="x-none" sz="140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Надокнада воде и </a:t>
            </a:r>
            <a:r>
              <a:rPr lang="x-none" sz="1400" smtClean="0">
                <a:latin typeface="Palatino Linotype" pitchFamily="18" charset="0"/>
              </a:rPr>
              <a:t>електролита</a:t>
            </a:r>
            <a:r>
              <a:rPr lang="x-none" sz="1400" dirty="0" smtClean="0">
                <a:latin typeface="Palatino Linotype" pitchFamily="18" charset="0"/>
              </a:rPr>
              <a:t>, х</a:t>
            </a:r>
            <a:r>
              <a:rPr lang="x-none" sz="1400" smtClean="0">
                <a:latin typeface="Palatino Linotype" pitchFamily="18" charset="0"/>
              </a:rPr>
              <a:t>ируршко </a:t>
            </a:r>
            <a:r>
              <a:rPr lang="x-none" sz="1400">
                <a:latin typeface="Palatino Linotype" pitchFamily="18" charset="0"/>
              </a:rPr>
              <a:t>одстрањење тумора и </a:t>
            </a:r>
            <a:r>
              <a:rPr lang="x-none" sz="1400" smtClean="0">
                <a:latin typeface="Palatino Linotype" pitchFamily="18" charset="0"/>
              </a:rPr>
              <a:t>метастаза</a:t>
            </a:r>
            <a:r>
              <a:rPr lang="x-none" sz="1400" dirty="0" smtClean="0">
                <a:latin typeface="Palatino Linotype" pitchFamily="18" charset="0"/>
              </a:rPr>
              <a:t>, е</a:t>
            </a:r>
            <a:r>
              <a:rPr lang="x-none" sz="1400" smtClean="0">
                <a:latin typeface="Palatino Linotype" pitchFamily="18" charset="0"/>
              </a:rPr>
              <a:t>мболизација </a:t>
            </a:r>
            <a:r>
              <a:rPr lang="x-none" sz="1400">
                <a:latin typeface="Palatino Linotype" pitchFamily="18" charset="0"/>
              </a:rPr>
              <a:t>хепатичне артерије, инфилтрација метастаза етанолом, </a:t>
            </a:r>
            <a:r>
              <a:rPr lang="x-none" sz="1400" smtClean="0">
                <a:latin typeface="Palatino Linotype" pitchFamily="18" charset="0"/>
              </a:rPr>
              <a:t>хемиотерапија</a:t>
            </a:r>
            <a:r>
              <a:rPr lang="x-none" sz="1400" dirty="0" smtClean="0">
                <a:latin typeface="Palatino Linotype" pitchFamily="18" charset="0"/>
              </a:rPr>
              <a:t>, п</a:t>
            </a:r>
            <a:r>
              <a:rPr lang="x-none" sz="1400" smtClean="0">
                <a:latin typeface="Palatino Linotype" pitchFamily="18" charset="0"/>
              </a:rPr>
              <a:t>реднизон</a:t>
            </a:r>
            <a:r>
              <a:rPr lang="x-none" sz="1400">
                <a:latin typeface="Palatino Linotype" pitchFamily="18" charset="0"/>
              </a:rPr>
              <a:t>, индометацин, </a:t>
            </a:r>
            <a:r>
              <a:rPr lang="x-none" sz="1400" dirty="0" smtClean="0">
                <a:latin typeface="Palatino Linotype" pitchFamily="18" charset="0"/>
              </a:rPr>
              <a:t>м</a:t>
            </a:r>
            <a:r>
              <a:rPr lang="x-none" sz="1400" smtClean="0">
                <a:latin typeface="Palatino Linotype" pitchFamily="18" charset="0"/>
              </a:rPr>
              <a:t>етоклопрамид-крататкотрајно </a:t>
            </a:r>
            <a:r>
              <a:rPr lang="x-none" sz="1400">
                <a:latin typeface="Palatino Linotype" pitchFamily="18" charset="0"/>
              </a:rPr>
              <a:t>побољшање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Октреотид-инхибише секрецију ВИП-а </a:t>
            </a:r>
            <a:r>
              <a:rPr lang="x-none" sz="1400" smtClean="0">
                <a:latin typeface="Palatino Linotype" pitchFamily="18" charset="0"/>
              </a:rPr>
              <a:t>дуготрајније</a:t>
            </a: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ВИПОМ (панкреатична колера, </a:t>
            </a:r>
            <a:r>
              <a:rPr lang="en-US" sz="2000" b="1" dirty="0" err="1" smtClean="0">
                <a:latin typeface="Palatino Linotype" pitchFamily="18" charset="0"/>
              </a:rPr>
              <a:t>Verner</a:t>
            </a:r>
            <a:r>
              <a:rPr lang="en-US" sz="2000" b="1" dirty="0" smtClean="0">
                <a:latin typeface="Palatino Linotype" pitchFamily="18" charset="0"/>
              </a:rPr>
              <a:t>-Morris-</a:t>
            </a:r>
            <a:r>
              <a:rPr lang="ru-RU" sz="2000" b="1" dirty="0" smtClean="0">
                <a:latin typeface="Palatino Linotype" pitchFamily="18" charset="0"/>
              </a:rPr>
              <a:t>онов синдром, </a:t>
            </a:r>
            <a:r>
              <a:rPr lang="en-US" sz="2000" b="1" dirty="0" smtClean="0">
                <a:latin typeface="Palatino Linotype" pitchFamily="18" charset="0"/>
              </a:rPr>
              <a:t>WDHA-Watery </a:t>
            </a:r>
            <a:r>
              <a:rPr lang="en-US" sz="2000" b="1" dirty="0" err="1" smtClean="0">
                <a:latin typeface="Palatino Linotype" pitchFamily="18" charset="0"/>
              </a:rPr>
              <a:t>Diarhhea</a:t>
            </a:r>
            <a:r>
              <a:rPr lang="en-US" sz="2000" b="1" dirty="0" smtClean="0">
                <a:latin typeface="Palatino Linotype" pitchFamily="18" charset="0"/>
              </a:rPr>
              <a:t>, </a:t>
            </a:r>
            <a:r>
              <a:rPr lang="en-US" sz="2000" b="1" dirty="0" err="1" smtClean="0">
                <a:latin typeface="Palatino Linotype" pitchFamily="18" charset="0"/>
              </a:rPr>
              <a:t>Hypokalemia</a:t>
            </a:r>
            <a:r>
              <a:rPr lang="en-US" sz="2000" b="1" dirty="0" smtClean="0">
                <a:latin typeface="Palatino Linotype" pitchFamily="18" charset="0"/>
              </a:rPr>
              <a:t>, </a:t>
            </a:r>
            <a:r>
              <a:rPr lang="en-US" sz="2000" b="1" dirty="0" err="1" smtClean="0">
                <a:latin typeface="Palatino Linotype" pitchFamily="18" charset="0"/>
              </a:rPr>
              <a:t>Achlorhydria</a:t>
            </a:r>
            <a:r>
              <a:rPr lang="en-US" sz="2000" b="1" dirty="0" smtClean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229202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430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ПОЛИПИ ГИТ-а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2" name="Picture 2" descr="C:\Users\Ivan Jovanovic\Desktop\Polyp.png"/>
          <p:cNvPicPr>
            <a:picLocks noChangeAspect="1" noChangeArrowheads="1"/>
          </p:cNvPicPr>
          <p:nvPr/>
        </p:nvPicPr>
        <p:blipFill>
          <a:blip r:embed="rId2" cstate="print"/>
          <a:srcRect t="6408"/>
          <a:stretch>
            <a:fillRect/>
          </a:stretch>
        </p:blipFill>
        <p:spPr bwMode="auto">
          <a:xfrm>
            <a:off x="954127" y="1143000"/>
            <a:ext cx="7199273" cy="5715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6200000">
            <a:off x="-2207568" y="3731568"/>
            <a:ext cx="5791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latin typeface="Palatino Linotype" pitchFamily="18" charset="0"/>
              </a:rPr>
              <a:t>Преузето са:</a:t>
            </a:r>
          </a:p>
          <a:p>
            <a:r>
              <a:rPr lang="en-US" sz="1200" dirty="0" smtClean="0">
                <a:latin typeface="Palatino Linotype" pitchFamily="18" charset="0"/>
              </a:rPr>
              <a:t>https://health.clevelandclinic.org/colon-polyps-which-ones-are-riskiest-for-you/</a:t>
            </a:r>
            <a:endParaRPr lang="en-US" sz="1200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</a:pPr>
            <a:r>
              <a:rPr lang="x-none" sz="2400" smtClean="0">
                <a:latin typeface="Palatino Linotype" pitchFamily="18" charset="0"/>
              </a:rPr>
              <a:t>Полип-ткивна маса која штрчи у лумен</a:t>
            </a:r>
          </a:p>
          <a:p>
            <a:pPr>
              <a:lnSpc>
                <a:spcPct val="150000"/>
              </a:lnSpc>
            </a:pPr>
            <a:r>
              <a:rPr lang="x-none" sz="2400" smtClean="0">
                <a:latin typeface="Palatino Linotype" pitchFamily="18" charset="0"/>
              </a:rPr>
              <a:t>Могу бити:</a:t>
            </a:r>
          </a:p>
          <a:p>
            <a:pPr marL="285750" indent="-285750">
              <a:lnSpc>
                <a:spcPct val="150000"/>
              </a:lnSpc>
            </a:pPr>
            <a:r>
              <a:rPr lang="x-none" sz="2400" smtClean="0">
                <a:latin typeface="Palatino Linotype" pitchFamily="18" charset="0"/>
              </a:rPr>
              <a:t>Сесилни</a:t>
            </a:r>
            <a:r>
              <a:rPr lang="sr-Cyrl-RS" sz="2400" dirty="0" smtClean="0">
                <a:latin typeface="Palatino Linotype" pitchFamily="18" charset="0"/>
              </a:rPr>
              <a:t> (са широком базом)</a:t>
            </a:r>
            <a:endParaRPr lang="x-none" sz="24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x-none" sz="2400" smtClean="0">
                <a:latin typeface="Palatino Linotype" pitchFamily="18" charset="0"/>
              </a:rPr>
              <a:t>Педункуларни (на петељци</a:t>
            </a:r>
            <a:r>
              <a:rPr lang="x-none" smtClean="0">
                <a:latin typeface="Palatino Linotype" pitchFamily="18" charset="0"/>
              </a:rPr>
              <a:t>)</a:t>
            </a:r>
            <a:endParaRPr lang="sr-Cyrl-RS" dirty="0" smtClean="0">
              <a:latin typeface="Palatino Linotype" pitchFamily="18" charset="0"/>
            </a:endParaRPr>
          </a:p>
          <a:p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ПОЛИПИ ГИТ-а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8392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dirty="0" smtClean="0">
                <a:solidFill>
                  <a:srgbClr val="FF0000"/>
                </a:solidFill>
              </a:rPr>
              <a:t>                      полипи дебелог црева</a:t>
            </a:r>
          </a:p>
          <a:p>
            <a:pPr>
              <a:buNone/>
            </a:pPr>
            <a:endParaRPr lang="sr-Cyrl-R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sr-Cyrl-RS" dirty="0" smtClean="0"/>
              <a:t>      спорадични                         генетски синдроми</a:t>
            </a:r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sr-Cyrl-RS" sz="2400" dirty="0" smtClean="0"/>
              <a:t>неопластични      ненеопластични</a:t>
            </a:r>
          </a:p>
          <a:p>
            <a:pPr>
              <a:buNone/>
            </a:pPr>
            <a:endParaRPr lang="sr-Cyrl-RS" sz="2400" dirty="0" smtClean="0"/>
          </a:p>
          <a:p>
            <a:pPr>
              <a:buNone/>
            </a:pPr>
            <a:endParaRPr lang="sr-Cyrl-RS" sz="2400" dirty="0" smtClean="0"/>
          </a:p>
          <a:p>
            <a:pPr>
              <a:buNone/>
            </a:pPr>
            <a:r>
              <a:rPr lang="sr-Cyrl-RS" sz="1800" dirty="0" smtClean="0"/>
              <a:t>бенигни(аденоми)     малигни(карциноми)</a:t>
            </a:r>
            <a:endParaRPr lang="sr-Cyrl-RS" dirty="0" smtClean="0"/>
          </a:p>
          <a:p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ПОЛИПИ ГИТ-а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6" name="Down Arrow 5"/>
          <p:cNvSpPr/>
          <p:nvPr/>
        </p:nvSpPr>
        <p:spPr>
          <a:xfrm rot="2378823">
            <a:off x="2271730" y="2034169"/>
            <a:ext cx="268102" cy="945724"/>
          </a:xfrm>
          <a:prstGeom prst="downArrow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7" name="Down Arrow 6"/>
          <p:cNvSpPr/>
          <p:nvPr/>
        </p:nvSpPr>
        <p:spPr>
          <a:xfrm rot="19699372">
            <a:off x="5667376" y="2112744"/>
            <a:ext cx="268102" cy="913819"/>
          </a:xfrm>
          <a:prstGeom prst="downArrow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8" name="Down Arrow 7"/>
          <p:cNvSpPr/>
          <p:nvPr/>
        </p:nvSpPr>
        <p:spPr>
          <a:xfrm rot="1574317">
            <a:off x="1384050" y="3352667"/>
            <a:ext cx="268102" cy="1152932"/>
          </a:xfrm>
          <a:prstGeom prst="downArrow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Down Arrow 8"/>
          <p:cNvSpPr/>
          <p:nvPr/>
        </p:nvSpPr>
        <p:spPr>
          <a:xfrm rot="19638869">
            <a:off x="2796855" y="3298823"/>
            <a:ext cx="268102" cy="1227144"/>
          </a:xfrm>
          <a:prstGeom prst="downArrow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Down Arrow 9"/>
          <p:cNvSpPr/>
          <p:nvPr/>
        </p:nvSpPr>
        <p:spPr>
          <a:xfrm rot="1574317">
            <a:off x="820531" y="4887407"/>
            <a:ext cx="268102" cy="944468"/>
          </a:xfrm>
          <a:prstGeom prst="downArrow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1" name="Down Arrow 10"/>
          <p:cNvSpPr/>
          <p:nvPr/>
        </p:nvSpPr>
        <p:spPr>
          <a:xfrm rot="19593680">
            <a:off x="2143033" y="4948702"/>
            <a:ext cx="268102" cy="944468"/>
          </a:xfrm>
          <a:prstGeom prst="downArrow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228600" y="457200"/>
            <a:ext cx="87630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</a:pP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b="1" smtClean="0">
                <a:latin typeface="Palatino Linotype" pitchFamily="18" charset="0"/>
              </a:rPr>
              <a:t>Аденоми</a:t>
            </a:r>
            <a:r>
              <a:rPr lang="sr-Cyrl-RS" b="1" dirty="0" smtClean="0">
                <a:latin typeface="Palatino Linotype" pitchFamily="18" charset="0"/>
              </a:rPr>
              <a:t> (аденоматозни полипи):</a:t>
            </a:r>
            <a:r>
              <a:rPr lang="x-none" smtClean="0">
                <a:latin typeface="Palatino Linotype" pitchFamily="18" charset="0"/>
              </a:rPr>
              <a:t> бенигног неопластичног епитела</a:t>
            </a: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Тубуларни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Вилозни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Тубуло-вилозни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Флат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Назубљен</a:t>
            </a:r>
            <a:r>
              <a:rPr lang="sr-Cyrl-RS" dirty="0" smtClean="0">
                <a:latin typeface="Palatino Linotype" pitchFamily="18" charset="0"/>
              </a:rPr>
              <a:t>и</a:t>
            </a:r>
          </a:p>
          <a:p>
            <a:pPr marL="285750" indent="-285750">
              <a:lnSpc>
                <a:spcPct val="150000"/>
              </a:lnSpc>
            </a:pPr>
            <a:r>
              <a:rPr lang="sr-Cyrl-RS" dirty="0" smtClean="0">
                <a:latin typeface="Palatino Linotype" pitchFamily="18" charset="0"/>
              </a:rPr>
              <a:t>     Малигни потенцијал зависи од величине (&gt;1 см), заступљености вилозне компоненте (&gt;50%), старости(&gt;60 год).</a:t>
            </a:r>
          </a:p>
          <a:p>
            <a:pPr marL="285750" indent="-285750">
              <a:lnSpc>
                <a:spcPct val="150000"/>
              </a:lnSpc>
            </a:pP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b="1" smtClean="0">
                <a:latin typeface="Palatino Linotype" pitchFamily="18" charset="0"/>
              </a:rPr>
              <a:t>Малигни полип</a:t>
            </a:r>
            <a:r>
              <a:rPr lang="sr-Cyrl-RS" b="1" dirty="0" smtClean="0">
                <a:latin typeface="Palatino Linotype" pitchFamily="18" charset="0"/>
              </a:rPr>
              <a:t>и</a:t>
            </a:r>
            <a:r>
              <a:rPr lang="x-none" smtClean="0">
                <a:latin typeface="Palatino Linotype" pitchFamily="18" charset="0"/>
              </a:rPr>
              <a:t>-аденоми код којих се жариште карцинома налази испод мускуларис мукозе (у субмукози)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ПОЛИПИ ГИТ-а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133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09600"/>
            <a:ext cx="8534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Ф</a:t>
            </a:r>
            <a:r>
              <a:rPr lang="x-none" b="1" smtClean="0">
                <a:latin typeface="Palatino Linotype" pitchFamily="18" charset="0"/>
              </a:rPr>
              <a:t>актори </a:t>
            </a:r>
            <a:r>
              <a:rPr lang="sr-Cyrl-RS" b="1" dirty="0" smtClean="0">
                <a:latin typeface="Palatino Linotype" pitchFamily="18" charset="0"/>
              </a:rPr>
              <a:t>ризика </a:t>
            </a:r>
            <a:r>
              <a:rPr lang="x-none" b="1" smtClean="0">
                <a:latin typeface="Palatino Linotype" pitchFamily="18" charset="0"/>
              </a:rPr>
              <a:t>за </a:t>
            </a:r>
            <a:r>
              <a:rPr lang="x-none" b="1" dirty="0" smtClean="0">
                <a:latin typeface="Palatino Linotype" pitchFamily="18" charset="0"/>
              </a:rPr>
              <a:t>настанак </a:t>
            </a:r>
            <a:r>
              <a:rPr lang="x-none" b="1" dirty="0" err="1" smtClean="0">
                <a:latin typeface="Palatino Linotype" pitchFamily="18" charset="0"/>
              </a:rPr>
              <a:t>аденома</a:t>
            </a:r>
            <a:r>
              <a:rPr lang="x-none" b="1" dirty="0" smtClean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Генетска предиспозиција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smtClean="0">
                <a:latin typeface="Palatino Linotype" pitchFamily="18" charset="0"/>
              </a:rPr>
              <a:t>Исхрана и животне </a:t>
            </a:r>
            <a:r>
              <a:rPr lang="x-none" smtClean="0">
                <a:latin typeface="Palatino Linotype" pitchFamily="18" charset="0"/>
              </a:rPr>
              <a:t>навике (</a:t>
            </a:r>
            <a:r>
              <a:rPr lang="sr-Cyrl-RS" dirty="0" smtClean="0">
                <a:latin typeface="Palatino Linotype" pitchFamily="18" charset="0"/>
              </a:rPr>
              <a:t>исхрана богатамастима, конзумирање </a:t>
            </a:r>
            <a:r>
              <a:rPr lang="x-none" smtClean="0">
                <a:latin typeface="Palatino Linotype" pitchFamily="18" charset="0"/>
              </a:rPr>
              <a:t>алкохола, </a:t>
            </a:r>
            <a:r>
              <a:rPr lang="sr-Cyrl-RS" dirty="0" smtClean="0">
                <a:latin typeface="Palatino Linotype" pitchFamily="18" charset="0"/>
              </a:rPr>
              <a:t>гојазност, </a:t>
            </a:r>
            <a:r>
              <a:rPr lang="x-none" smtClean="0">
                <a:latin typeface="Palatino Linotype" pitchFamily="18" charset="0"/>
              </a:rPr>
              <a:t>пушење,</a:t>
            </a:r>
            <a:r>
              <a:rPr lang="sr-Cyrl-RS" dirty="0" smtClean="0">
                <a:latin typeface="Palatino Linotype" pitchFamily="18" charset="0"/>
              </a:rPr>
              <a:t> недовољна физичка</a:t>
            </a:r>
            <a:r>
              <a:rPr lang="x-none" smtClean="0">
                <a:latin typeface="Palatino Linotype" pitchFamily="18" charset="0"/>
              </a:rPr>
              <a:t> активност)</a:t>
            </a:r>
            <a:endParaRPr lang="x-none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 smtClean="0"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 smtClean="0">
                <a:latin typeface="Palatino Linotype" pitchFamily="18" charset="0"/>
              </a:rPr>
              <a:t>Асимптоматски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Симптоми: крварење (окултно и манифестно), промене цревног пражњења, </a:t>
            </a:r>
            <a:r>
              <a:rPr lang="x-none" smtClean="0">
                <a:latin typeface="Palatino Linotype" pitchFamily="18" charset="0"/>
              </a:rPr>
              <a:t>над</a:t>
            </a:r>
            <a:r>
              <a:rPr lang="sr-Cyrl-RS" dirty="0" smtClean="0">
                <a:latin typeface="Palatino Linotype" pitchFamily="18" charset="0"/>
              </a:rPr>
              <a:t>имање</a:t>
            </a:r>
            <a:r>
              <a:rPr lang="x-none" smtClean="0">
                <a:latin typeface="Palatino Linotype" pitchFamily="18" charset="0"/>
              </a:rPr>
              <a:t> </a:t>
            </a:r>
            <a:r>
              <a:rPr lang="x-none" dirty="0" smtClean="0">
                <a:latin typeface="Palatino Linotype" pitchFamily="18" charset="0"/>
              </a:rPr>
              <a:t>и болови у </a:t>
            </a:r>
            <a:r>
              <a:rPr lang="x-none" smtClean="0">
                <a:latin typeface="Palatino Linotype" pitchFamily="18" charset="0"/>
              </a:rPr>
              <a:t>трбуху,</a:t>
            </a:r>
            <a:r>
              <a:rPr lang="sr-Cyrl-RS" dirty="0" smtClean="0">
                <a:latin typeface="Palatino Linotype" pitchFamily="18" charset="0"/>
              </a:rPr>
              <a:t> анемија</a:t>
            </a:r>
            <a:endParaRPr lang="x-none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 smtClean="0">
                <a:latin typeface="Palatino Linotype" pitchFamily="18" charset="0"/>
              </a:rPr>
              <a:t>Дијагноза: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Колоноскопија -з</a:t>
            </a:r>
            <a:r>
              <a:rPr lang="x-none" smtClean="0">
                <a:latin typeface="Palatino Linotype" pitchFamily="18" charset="0"/>
              </a:rPr>
              <a:t>латни стандард</a:t>
            </a: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Иригографија, МСЦТ колоноскопија</a:t>
            </a:r>
          </a:p>
          <a:p>
            <a:pPr>
              <a:lnSpc>
                <a:spcPct val="150000"/>
              </a:lnSpc>
            </a:pPr>
            <a:r>
              <a:rPr lang="x-none" b="1" smtClean="0">
                <a:latin typeface="Palatino Linotype" pitchFamily="18" charset="0"/>
              </a:rPr>
              <a:t>Терапија</a:t>
            </a:r>
            <a:r>
              <a:rPr lang="x-none" b="1" dirty="0" smtClean="0">
                <a:latin typeface="Palatino Linotype" pitchFamily="18" charset="0"/>
              </a:rPr>
              <a:t>: </a:t>
            </a:r>
            <a:r>
              <a:rPr lang="x-none" dirty="0" err="1">
                <a:latin typeface="Palatino Linotype" pitchFamily="18" charset="0"/>
              </a:rPr>
              <a:t>е</a:t>
            </a:r>
            <a:r>
              <a:rPr lang="x-none" dirty="0" err="1" smtClean="0">
                <a:latin typeface="Palatino Linotype" pitchFamily="18" charset="0"/>
              </a:rPr>
              <a:t>ндоскопска</a:t>
            </a:r>
            <a:r>
              <a:rPr lang="x-none" dirty="0" smtClean="0">
                <a:latin typeface="Palatino Linotype" pitchFamily="18" charset="0"/>
              </a:rPr>
              <a:t> </a:t>
            </a:r>
            <a:r>
              <a:rPr lang="x-none" dirty="0" err="1" smtClean="0">
                <a:latin typeface="Palatino Linotype" pitchFamily="18" charset="0"/>
              </a:rPr>
              <a:t>полипектомија</a:t>
            </a:r>
            <a:r>
              <a:rPr lang="x-none" dirty="0" smtClean="0">
                <a:latin typeface="Palatino Linotype" pitchFamily="18" charset="0"/>
              </a:rPr>
              <a:t> и хируршка </a:t>
            </a:r>
            <a:r>
              <a:rPr lang="x-none" dirty="0" err="1" smtClean="0">
                <a:latin typeface="Palatino Linotype" pitchFamily="18" charset="0"/>
              </a:rPr>
              <a:t>ресекција</a:t>
            </a: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ПОЛИПИ ГИТ-а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141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430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СИНДРОМ ПОЛИПОЗА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7" name="Picture 2" descr="C:\Users\Ivan Jovanovic\Desktop\1_18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031" y="1143000"/>
            <a:ext cx="9042969" cy="508602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6200" y="6015335"/>
            <a:ext cx="7391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latin typeface="Palatino Linotype" pitchFamily="18" charset="0"/>
              </a:rPr>
              <a:t>Преузето са:</a:t>
            </a:r>
          </a:p>
          <a:p>
            <a:r>
              <a:rPr lang="en-US" sz="1200" dirty="0" smtClean="0">
                <a:latin typeface="Palatino Linotype" pitchFamily="18" charset="0"/>
              </a:rPr>
              <a:t>https://www.newtimes.co.rw/health-fitness/colon-polyps-early-intervention-can-prevent-colon-cancer/</a:t>
            </a:r>
            <a:endParaRPr lang="en-US" sz="1200" dirty="0">
              <a:latin typeface="Palatino Linotyp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587823"/>
            <a:ext cx="1143000" cy="307777"/>
          </a:xfrm>
          <a:prstGeom prst="rect">
            <a:avLst/>
          </a:prstGeom>
          <a:gradFill flip="none" rotWithShape="1">
            <a:gsLst>
              <a:gs pos="0">
                <a:srgbClr val="FF7C80">
                  <a:shade val="30000"/>
                  <a:satMod val="115000"/>
                </a:srgbClr>
              </a:gs>
              <a:gs pos="50000">
                <a:srgbClr val="FF7C80">
                  <a:shade val="67500"/>
                  <a:satMod val="115000"/>
                </a:srgbClr>
              </a:gs>
              <a:gs pos="100000">
                <a:srgbClr val="FF7C8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400" b="1" dirty="0" smtClean="0">
                <a:latin typeface="Palatino Linotype" pitchFamily="18" charset="0"/>
              </a:rPr>
              <a:t>стадијум</a:t>
            </a:r>
            <a:r>
              <a:rPr lang="en-US" sz="1400" b="1" dirty="0" smtClean="0">
                <a:latin typeface="Palatino Linotype" pitchFamily="18" charset="0"/>
              </a:rPr>
              <a:t> I</a:t>
            </a:r>
            <a:endParaRPr lang="en-US" sz="1400" b="1" dirty="0">
              <a:latin typeface="Palatino Linotyp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2971800"/>
            <a:ext cx="1295400" cy="307777"/>
          </a:xfrm>
          <a:prstGeom prst="rect">
            <a:avLst/>
          </a:prstGeom>
          <a:gradFill flip="none" rotWithShape="1">
            <a:gsLst>
              <a:gs pos="0">
                <a:srgbClr val="FF7C80">
                  <a:shade val="30000"/>
                  <a:satMod val="115000"/>
                </a:srgbClr>
              </a:gs>
              <a:gs pos="50000">
                <a:srgbClr val="FF7C80">
                  <a:shade val="67500"/>
                  <a:satMod val="115000"/>
                </a:srgbClr>
              </a:gs>
              <a:gs pos="100000">
                <a:srgbClr val="FF7C8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400" b="1" dirty="0" smtClean="0">
                <a:latin typeface="Palatino Linotype" pitchFamily="18" charset="0"/>
              </a:rPr>
              <a:t>стадијум</a:t>
            </a:r>
            <a:r>
              <a:rPr lang="en-US" sz="1400" b="1" dirty="0" smtClean="0">
                <a:latin typeface="Palatino Linotype" pitchFamily="18" charset="0"/>
              </a:rPr>
              <a:t> II</a:t>
            </a:r>
            <a:endParaRPr lang="en-US" sz="1400" b="1" dirty="0">
              <a:latin typeface="Palatino Linotyp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9400" y="3733800"/>
            <a:ext cx="1295400" cy="307777"/>
          </a:xfrm>
          <a:prstGeom prst="rect">
            <a:avLst/>
          </a:prstGeom>
          <a:gradFill flip="none" rotWithShape="1">
            <a:gsLst>
              <a:gs pos="0">
                <a:srgbClr val="FF7C80">
                  <a:shade val="30000"/>
                  <a:satMod val="115000"/>
                </a:srgbClr>
              </a:gs>
              <a:gs pos="50000">
                <a:srgbClr val="FF7C80">
                  <a:shade val="67500"/>
                  <a:satMod val="115000"/>
                </a:srgbClr>
              </a:gs>
              <a:gs pos="100000">
                <a:srgbClr val="FF7C8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400" b="1" dirty="0" smtClean="0">
                <a:latin typeface="Palatino Linotype" pitchFamily="18" charset="0"/>
              </a:rPr>
              <a:t>стадијум</a:t>
            </a:r>
            <a:r>
              <a:rPr lang="en-US" sz="1400" b="1" dirty="0" smtClean="0">
                <a:latin typeface="Palatino Linotype" pitchFamily="18" charset="0"/>
              </a:rPr>
              <a:t> III</a:t>
            </a:r>
            <a:endParaRPr lang="en-US" sz="1400" b="1" dirty="0">
              <a:latin typeface="Palatino Linotyp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38600" y="5178623"/>
            <a:ext cx="1295400" cy="307777"/>
          </a:xfrm>
          <a:prstGeom prst="rect">
            <a:avLst/>
          </a:prstGeom>
          <a:gradFill flip="none" rotWithShape="1">
            <a:gsLst>
              <a:gs pos="0">
                <a:srgbClr val="FF7C80">
                  <a:shade val="30000"/>
                  <a:satMod val="115000"/>
                </a:srgbClr>
              </a:gs>
              <a:gs pos="50000">
                <a:srgbClr val="FF7C80">
                  <a:shade val="67500"/>
                  <a:satMod val="115000"/>
                </a:srgbClr>
              </a:gs>
              <a:gs pos="100000">
                <a:srgbClr val="FF7C8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400" b="1" dirty="0" smtClean="0">
                <a:latin typeface="Palatino Linotype" pitchFamily="18" charset="0"/>
              </a:rPr>
              <a:t>стадијум</a:t>
            </a:r>
            <a:r>
              <a:rPr lang="en-US" sz="1400" b="1" dirty="0" smtClean="0">
                <a:latin typeface="Palatino Linotype" pitchFamily="18" charset="0"/>
              </a:rPr>
              <a:t> IV</a:t>
            </a:r>
            <a:endParaRPr lang="en-US" sz="1400" b="1" dirty="0">
              <a:latin typeface="Palatino Linotyp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2286000"/>
            <a:ext cx="762000" cy="307777"/>
          </a:xfrm>
          <a:prstGeom prst="rect">
            <a:avLst/>
          </a:prstGeom>
          <a:gradFill flip="none" rotWithShape="1">
            <a:gsLst>
              <a:gs pos="0">
                <a:srgbClr val="FF7C80">
                  <a:shade val="30000"/>
                  <a:satMod val="115000"/>
                </a:srgbClr>
              </a:gs>
              <a:gs pos="50000">
                <a:srgbClr val="FF7C80">
                  <a:shade val="67500"/>
                  <a:satMod val="115000"/>
                </a:srgbClr>
              </a:gs>
              <a:gs pos="100000">
                <a:srgbClr val="FF7C8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Palatino Linotype" pitchFamily="18" charset="0"/>
              </a:rPr>
              <a:t>s</a:t>
            </a:r>
            <a:r>
              <a:rPr lang="sr-Cyrl-RS" sz="1400" b="1" dirty="0" smtClean="0">
                <a:latin typeface="Palatino Linotype" pitchFamily="18" charset="0"/>
              </a:rPr>
              <a:t>тад</a:t>
            </a:r>
            <a:r>
              <a:rPr lang="en-US" sz="1400" b="1" dirty="0" smtClean="0">
                <a:latin typeface="Palatino Linotype" pitchFamily="18" charset="0"/>
              </a:rPr>
              <a:t>. 0</a:t>
            </a:r>
            <a:endParaRPr lang="en-US" sz="1400" b="1" dirty="0">
              <a:latin typeface="Palatino Linotyp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77000" y="1686580"/>
            <a:ext cx="990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Cyrl-RS" sz="1400" b="1" dirty="0" smtClean="0">
                <a:latin typeface="Palatino Linotype" pitchFamily="18" charset="0"/>
              </a:rPr>
              <a:t>лимфни чвор</a:t>
            </a:r>
            <a:endParaRPr lang="en-US" sz="1400" b="1" dirty="0">
              <a:latin typeface="Palatino Linotype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77200" y="1600201"/>
            <a:ext cx="990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400" b="1" dirty="0" smtClean="0">
                <a:solidFill>
                  <a:schemeClr val="bg1"/>
                </a:solidFill>
                <a:latin typeface="Palatino Linotype" pitchFamily="18" charset="0"/>
              </a:rPr>
              <a:t>лим</a:t>
            </a:r>
            <a:endParaRPr lang="en-US" sz="14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48600" y="1752600"/>
            <a:ext cx="762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Cyrl-RS" sz="1400" b="1" dirty="0" smtClean="0">
                <a:latin typeface="Palatino Linotype" pitchFamily="18" charset="0"/>
              </a:rPr>
              <a:t>крвни суд</a:t>
            </a:r>
            <a:endParaRPr lang="en-US" sz="1400" b="1" dirty="0">
              <a:latin typeface="Palatino Linotype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00800" y="2362200"/>
            <a:ext cx="9906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200" b="1" dirty="0" smtClean="0">
                <a:latin typeface="Palatino Linotype" pitchFamily="18" charset="0"/>
              </a:rPr>
              <a:t>сероза</a:t>
            </a:r>
          </a:p>
          <a:p>
            <a:r>
              <a:rPr lang="sr-Cyrl-RS" sz="1200" b="1" dirty="0" smtClean="0">
                <a:latin typeface="Palatino Linotype" pitchFamily="18" charset="0"/>
              </a:rPr>
              <a:t>мишићни слојеви</a:t>
            </a:r>
          </a:p>
          <a:p>
            <a:endParaRPr lang="sr-Cyrl-RS" sz="1200" b="1" dirty="0" smtClean="0">
              <a:latin typeface="Palatino Linotype" pitchFamily="18" charset="0"/>
            </a:endParaRPr>
          </a:p>
          <a:p>
            <a:endParaRPr lang="sr-Cyrl-RS" sz="1200" b="1" dirty="0" smtClean="0">
              <a:latin typeface="Palatino Linotype" pitchFamily="18" charset="0"/>
            </a:endParaRPr>
          </a:p>
          <a:p>
            <a:r>
              <a:rPr lang="sr-Cyrl-RS" sz="1200" b="1" dirty="0" smtClean="0">
                <a:latin typeface="Palatino Linotype" pitchFamily="18" charset="0"/>
              </a:rPr>
              <a:t>субмукоза</a:t>
            </a:r>
          </a:p>
          <a:p>
            <a:r>
              <a:rPr lang="sr-Cyrl-RS" sz="1200" b="1" dirty="0" smtClean="0">
                <a:latin typeface="Palatino Linotype" pitchFamily="18" charset="0"/>
              </a:rPr>
              <a:t>мукоза</a:t>
            </a:r>
            <a:endParaRPr lang="en-US" sz="1200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85800"/>
            <a:ext cx="88392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sr-Cyrl-RS" dirty="0" smtClean="0">
                <a:latin typeface="Palatino Linotype" pitchFamily="18" charset="0"/>
              </a:rPr>
              <a:t>Појава</a:t>
            </a:r>
            <a:r>
              <a:rPr lang="x-none" smtClean="0">
                <a:latin typeface="Palatino Linotype" pitchFamily="18" charset="0"/>
              </a:rPr>
              <a:t> </a:t>
            </a:r>
            <a:r>
              <a:rPr lang="x-none" dirty="0" err="1" smtClean="0">
                <a:latin typeface="Palatino Linotype" pitchFamily="18" charset="0"/>
              </a:rPr>
              <a:t>мултиплих</a:t>
            </a:r>
            <a:r>
              <a:rPr lang="x-none" dirty="0" smtClean="0">
                <a:latin typeface="Palatino Linotype" pitchFamily="18" charset="0"/>
              </a:rPr>
              <a:t> </a:t>
            </a:r>
            <a:r>
              <a:rPr lang="x-none" dirty="0" err="1" smtClean="0">
                <a:latin typeface="Palatino Linotype" pitchFamily="18" charset="0"/>
              </a:rPr>
              <a:t>полипоидних</a:t>
            </a:r>
            <a:r>
              <a:rPr lang="x-none" dirty="0" smtClean="0">
                <a:latin typeface="Palatino Linotype" pitchFamily="18" charset="0"/>
              </a:rPr>
              <a:t> </a:t>
            </a:r>
            <a:r>
              <a:rPr lang="x-none" err="1" smtClean="0">
                <a:latin typeface="Palatino Linotype" pitchFamily="18" charset="0"/>
              </a:rPr>
              <a:t>лезија</a:t>
            </a:r>
            <a:r>
              <a:rPr lang="x-none" smtClean="0">
                <a:latin typeface="Palatino Linotype" pitchFamily="18" charset="0"/>
              </a:rPr>
              <a:t> дуж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x-none" smtClean="0">
                <a:latin typeface="Palatino Linotype" pitchFamily="18" charset="0"/>
              </a:rPr>
              <a:t>гастроинтестиналног тракта</a:t>
            </a: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sr-Cyrl-RS" dirty="0" smtClean="0">
                <a:latin typeface="Palatino Linotype" pitchFamily="18" charset="0"/>
              </a:rPr>
              <a:t>Хередитарни облици (аденоматозни и хамартозни облици): склоност малигној трансформацији</a:t>
            </a:r>
            <a:endParaRPr lang="x-none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Гастроинтестинална полипоза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  <p:pic>
        <p:nvPicPr>
          <p:cNvPr id="14" name="Picture 2" descr="C:\Users\Ivan Jovanovic\Desktop\ColorectalCancer-65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667000"/>
            <a:ext cx="5888182" cy="37730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440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8580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Фамилијарни аденоматозни полипозни синдром: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Класични облик фамилијарне аденоматозне полипозе (ФАП)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Атенуирани облик (АФАП)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Latn-RS" sz="1600" dirty="0" smtClean="0">
                <a:latin typeface="Palatino Linotype" pitchFamily="18" charset="0"/>
              </a:rPr>
              <a:t>Gardnerov sy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Latn-RS" sz="1600" dirty="0" smtClean="0">
                <a:latin typeface="Palatino Linotype" pitchFamily="18" charset="0"/>
              </a:rPr>
              <a:t>Turcotov sy</a:t>
            </a:r>
            <a:r>
              <a:rPr lang="sr-Cyrl-RS" sz="1600" dirty="0" smtClean="0">
                <a:latin typeface="Palatino Linotype" pitchFamily="18" charset="0"/>
              </a:rPr>
              <a:t>             </a:t>
            </a:r>
            <a:r>
              <a:rPr lang="sr-Latn-RS" sz="1600" dirty="0" smtClean="0">
                <a:latin typeface="Palatino Linotype" pitchFamily="18" charset="0"/>
              </a:rPr>
              <a:t> </a:t>
            </a:r>
            <a:endParaRPr lang="x-none" sz="160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Класичан </a:t>
            </a:r>
            <a:r>
              <a:rPr lang="x-none" sz="1600" b="1" dirty="0" smtClean="0">
                <a:latin typeface="Palatino Linotype" pitchFamily="18" charset="0"/>
              </a:rPr>
              <a:t>ФАП: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Прогресиван </a:t>
            </a:r>
            <a:r>
              <a:rPr lang="x-none" sz="1600" smtClean="0">
                <a:latin typeface="Palatino Linotype" pitchFamily="18" charset="0"/>
              </a:rPr>
              <a:t>развој </a:t>
            </a:r>
            <a:r>
              <a:rPr lang="sr-Cyrl-RS" sz="1600" dirty="0" smtClean="0">
                <a:latin typeface="Palatino Linotype" pitchFamily="18" charset="0"/>
              </a:rPr>
              <a:t> неколико стотина до неколико хиљада полипа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Аутозомно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доминантна болест 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А</a:t>
            </a:r>
            <a:r>
              <a:rPr lang="sr-Cyrl-RS" sz="1600" dirty="0" smtClean="0">
                <a:latin typeface="Palatino Linotype" pitchFamily="18" charset="0"/>
              </a:rPr>
              <a:t>РС</a:t>
            </a:r>
            <a:r>
              <a:rPr lang="x-none" sz="1600" smtClean="0">
                <a:latin typeface="Palatino Linotype" pitchFamily="18" charset="0"/>
              </a:rPr>
              <a:t> ген (присутне наследне мутације </a:t>
            </a:r>
            <a:r>
              <a:rPr lang="sr-Cyrl-RS" sz="1600" dirty="0" smtClean="0">
                <a:latin typeface="Palatino Linotype" pitchFamily="18" charset="0"/>
              </a:rPr>
              <a:t>АРС</a:t>
            </a:r>
            <a:r>
              <a:rPr lang="x-none" sz="1600" smtClean="0">
                <a:latin typeface="Palatino Linotype" pitchFamily="18" charset="0"/>
              </a:rPr>
              <a:t> гена код ФАП-а)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Код 20% негативна породична анамнеза(нове мутације на АРС локусу)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Карцином се појављује после 40. године живота код готово 100% пацијената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Полипи су присутни и у горњим партијама ГИТ-а (желудац, </a:t>
            </a:r>
            <a:r>
              <a:rPr lang="x-none" sz="1600" dirty="0" err="1" smtClean="0">
                <a:latin typeface="Palatino Linotype" pitchFamily="18" charset="0"/>
              </a:rPr>
              <a:t>днанаестопалачно</a:t>
            </a:r>
            <a:r>
              <a:rPr lang="x-none" sz="1600" dirty="0" smtClean="0">
                <a:latin typeface="Palatino Linotype" pitchFamily="18" charset="0"/>
              </a:rPr>
              <a:t> црево, </a:t>
            </a:r>
            <a:r>
              <a:rPr lang="x-none" sz="1600" dirty="0" err="1" smtClean="0">
                <a:latin typeface="Palatino Linotype" pitchFamily="18" charset="0"/>
              </a:rPr>
              <a:t>јејунум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илеум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Клиничка слика углавном </a:t>
            </a:r>
            <a:r>
              <a:rPr lang="x-none" sz="1600" dirty="0" err="1" smtClean="0">
                <a:latin typeface="Palatino Linotype" pitchFamily="18" charset="0"/>
              </a:rPr>
              <a:t>асимптоматска</a:t>
            </a:r>
            <a:r>
              <a:rPr lang="x-none" sz="1600" dirty="0" smtClean="0">
                <a:latin typeface="Palatino Linotype" pitchFamily="18" charset="0"/>
              </a:rPr>
              <a:t> до пубертета, а развојем полипа дебелог црева: болови, </a:t>
            </a:r>
            <a:r>
              <a:rPr lang="x-none" sz="1600" dirty="0" err="1" smtClean="0">
                <a:latin typeface="Palatino Linotype" pitchFamily="18" charset="0"/>
              </a:rPr>
              <a:t>хематохезије</a:t>
            </a:r>
            <a:r>
              <a:rPr lang="x-none" sz="1600" dirty="0" smtClean="0">
                <a:latin typeface="Palatino Linotype" pitchFamily="18" charset="0"/>
              </a:rPr>
              <a:t>, проливи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Фамилијарни аденоматозни полипозни синдром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01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89723"/>
            <a:ext cx="8763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err="1" smtClean="0">
                <a:latin typeface="Palatino Linotype" pitchFamily="18" charset="0"/>
              </a:rPr>
              <a:t>Екстраинтестиналне</a:t>
            </a:r>
            <a:r>
              <a:rPr lang="x-none" sz="1600" b="1" dirty="0" smtClean="0">
                <a:latin typeface="Palatino Linotype" pitchFamily="18" charset="0"/>
              </a:rPr>
              <a:t> манифестације ФАП-а: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Коштане промене (</a:t>
            </a:r>
            <a:r>
              <a:rPr lang="x-none" sz="1600" dirty="0" err="1" smtClean="0">
                <a:latin typeface="Palatino Linotype" pitchFamily="18" charset="0"/>
              </a:rPr>
              <a:t>остеоми</a:t>
            </a:r>
            <a:r>
              <a:rPr lang="x-none" sz="1600" dirty="0" smtClean="0">
                <a:latin typeface="Palatino Linotype" pitchFamily="18" charset="0"/>
              </a:rPr>
              <a:t> костију лица, </a:t>
            </a:r>
            <a:r>
              <a:rPr lang="x-none" sz="1600" dirty="0" err="1" smtClean="0">
                <a:latin typeface="Palatino Linotype" pitchFamily="18" charset="0"/>
              </a:rPr>
              <a:t>мандибуле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максиле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Денталне промене (прекобројни, </a:t>
            </a:r>
            <a:r>
              <a:rPr lang="x-none" sz="1600" dirty="0" err="1" smtClean="0">
                <a:latin typeface="Palatino Linotype" pitchFamily="18" charset="0"/>
              </a:rPr>
              <a:t>малформисани</a:t>
            </a:r>
            <a:r>
              <a:rPr lang="x-none" sz="1600" dirty="0" smtClean="0">
                <a:latin typeface="Palatino Linotype" pitchFamily="18" charset="0"/>
              </a:rPr>
              <a:t> зуби, аберантно формирани коренови зуба)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Конгенитална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хипетрофија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пигментног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епитела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ретине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Дезмоидни тумори (дифузна мезентерична </a:t>
            </a:r>
            <a:r>
              <a:rPr lang="x-none" sz="1600" smtClean="0">
                <a:latin typeface="Palatino Linotype" pitchFamily="18" charset="0"/>
              </a:rPr>
              <a:t>фиброматоза)</a:t>
            </a:r>
            <a:endParaRPr lang="en-U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Дијагноза: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Колоноскопија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Генетско тестирање</a:t>
            </a:r>
            <a:endParaRPr lang="en-U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Терапија: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Хирургија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НСАИЛ (</a:t>
            </a:r>
            <a:r>
              <a:rPr lang="x-none" sz="1600" dirty="0" err="1" smtClean="0">
                <a:latin typeface="Palatino Linotype" pitchFamily="18" charset="0"/>
              </a:rPr>
              <a:t>сулиндак</a:t>
            </a:r>
            <a:r>
              <a:rPr lang="x-none" sz="1600" dirty="0" smtClean="0">
                <a:latin typeface="Palatino Linotype" pitchFamily="18" charset="0"/>
              </a:rPr>
              <a:t>)-</a:t>
            </a:r>
            <a:r>
              <a:rPr lang="x-none" sz="1600" dirty="0" err="1" smtClean="0">
                <a:latin typeface="Palatino Linotype" pitchFamily="18" charset="0"/>
              </a:rPr>
              <a:t>инхбира</a:t>
            </a:r>
            <a:r>
              <a:rPr lang="x-none" sz="1600" dirty="0" smtClean="0">
                <a:latin typeface="Palatino Linotype" pitchFamily="18" charset="0"/>
              </a:rPr>
              <a:t> активност </a:t>
            </a:r>
            <a:r>
              <a:rPr lang="x-none" sz="1600" dirty="0" err="1" smtClean="0">
                <a:latin typeface="Palatino Linotype" pitchFamily="18" charset="0"/>
              </a:rPr>
              <a:t>циклооксигеназе</a:t>
            </a:r>
            <a:r>
              <a:rPr lang="x-none" sz="1600" dirty="0" smtClean="0">
                <a:latin typeface="Palatino Linotype" pitchFamily="18" charset="0"/>
              </a:rPr>
              <a:t> и доводи до регресије </a:t>
            </a:r>
            <a:r>
              <a:rPr lang="x-none" sz="1600" dirty="0" err="1" smtClean="0">
                <a:latin typeface="Palatino Linotype" pitchFamily="18" charset="0"/>
              </a:rPr>
              <a:t>аденома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Фамилијарни аденоматозни полипозни синдром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62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577592"/>
            <a:ext cx="88392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АДЕНОКАРЦИНОМ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инциденца износи 0.37/100.000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мушки пол, црна раса, старија животна доб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проксимални делови</a:t>
            </a:r>
            <a:r>
              <a:rPr lang="x-none" sz="1600" smtClean="0">
                <a:latin typeface="Palatino Linotype" pitchFamily="18" charset="0"/>
              </a:rPr>
              <a:t> танког црева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ЛИМФОМИ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12-24% свих малигних тумора танког црева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римарни</a:t>
            </a:r>
            <a:r>
              <a:rPr lang="x-none" sz="1600" dirty="0" smtClean="0">
                <a:latin typeface="Palatino Linotype" pitchFamily="18" charset="0"/>
              </a:rPr>
              <a:t>: велики тумори, </a:t>
            </a:r>
            <a:r>
              <a:rPr lang="x-none" sz="1600" dirty="0" err="1" smtClean="0">
                <a:latin typeface="Palatino Linotype" pitchFamily="18" charset="0"/>
              </a:rPr>
              <a:t>субмукозни</a:t>
            </a:r>
            <a:r>
              <a:rPr lang="x-none" sz="1600" dirty="0" smtClean="0">
                <a:latin typeface="Palatino Linotype" pitchFamily="18" charset="0"/>
              </a:rPr>
              <a:t>, са </a:t>
            </a:r>
            <a:r>
              <a:rPr lang="x-none" sz="1600" dirty="0" err="1" smtClean="0">
                <a:latin typeface="Palatino Linotype" pitchFamily="18" charset="0"/>
              </a:rPr>
              <a:t>улцерацијама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слузнице</a:t>
            </a:r>
            <a:r>
              <a:rPr lang="x-none" sz="1600" dirty="0" smtClean="0">
                <a:latin typeface="Palatino Linotype" pitchFamily="18" charset="0"/>
              </a:rPr>
              <a:t>, шире се у </a:t>
            </a:r>
            <a:r>
              <a:rPr lang="x-none" sz="1600" dirty="0" err="1" smtClean="0">
                <a:latin typeface="Palatino Linotype" pitchFamily="18" charset="0"/>
              </a:rPr>
              <a:t>субсерозу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мезентеријум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мезентеријалне</a:t>
            </a:r>
            <a:r>
              <a:rPr lang="x-none" sz="1600" dirty="0" smtClean="0">
                <a:latin typeface="Palatino Linotype" pitchFamily="18" charset="0"/>
              </a:rPr>
              <a:t> лимфне чворове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екундарни</a:t>
            </a:r>
            <a:r>
              <a:rPr lang="x-none" sz="1600" dirty="0" smtClean="0">
                <a:latin typeface="Palatino Linotype" pitchFamily="18" charset="0"/>
              </a:rPr>
              <a:t>:  </a:t>
            </a:r>
            <a:r>
              <a:rPr lang="x-none" sz="1600" dirty="0" err="1" smtClean="0">
                <a:latin typeface="Palatino Linotype" pitchFamily="18" charset="0"/>
              </a:rPr>
              <a:t>мултипле</a:t>
            </a:r>
            <a:r>
              <a:rPr lang="x-none" sz="1600" dirty="0" smtClean="0">
                <a:latin typeface="Palatino Linotype" pitchFamily="18" charset="0"/>
              </a:rPr>
              <a:t> туморске масе читавом дужином црева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често</a:t>
            </a:r>
            <a:r>
              <a:rPr lang="x-none" sz="1600" smtClean="0">
                <a:latin typeface="Palatino Linotype" pitchFamily="18" charset="0"/>
              </a:rPr>
              <a:t> улцерациј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слузнице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ЛЕИОМИОСАРКОМИ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ајчешћи </a:t>
            </a:r>
            <a:r>
              <a:rPr lang="x-none" sz="1600" dirty="0" smtClean="0">
                <a:latin typeface="Palatino Linotype" pitchFamily="18" charset="0"/>
              </a:rPr>
              <a:t>малигни </a:t>
            </a:r>
            <a:r>
              <a:rPr lang="x-none" sz="1600" err="1" smtClean="0">
                <a:latin typeface="Palatino Linotype" pitchFamily="18" charset="0"/>
              </a:rPr>
              <a:t>стромални</a:t>
            </a:r>
            <a:r>
              <a:rPr lang="x-none" sz="1600" smtClean="0">
                <a:latin typeface="Palatino Linotype" pitchFamily="18" charset="0"/>
              </a:rPr>
              <a:t> тумори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брз раст, велике димензије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мушки пол, и</a:t>
            </a:r>
            <a:r>
              <a:rPr lang="x-none" sz="1600" smtClean="0">
                <a:latin typeface="Palatino Linotype" pitchFamily="18" charset="0"/>
              </a:rPr>
              <a:t>змеђу  </a:t>
            </a:r>
            <a:r>
              <a:rPr lang="x-none" sz="1600" dirty="0" smtClean="0">
                <a:latin typeface="Palatino Linotype" pitchFamily="18" charset="0"/>
              </a:rPr>
              <a:t>пете и седме децениј</a:t>
            </a:r>
            <a:r>
              <a:rPr lang="en-US" sz="1600" dirty="0" smtClean="0">
                <a:latin typeface="Palatino Linotype" pitchFamily="18" charset="0"/>
              </a:rPr>
              <a:t>e</a:t>
            </a:r>
            <a:r>
              <a:rPr lang="x-none" sz="1600" smtClean="0">
                <a:latin typeface="Palatino Linotype" pitchFamily="18" charset="0"/>
              </a:rPr>
              <a:t> живота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дистални делови танког црева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KAPOS-</a:t>
            </a:r>
            <a:r>
              <a:rPr lang="x-none" sz="1600" b="1" dirty="0" err="1" smtClean="0">
                <a:latin typeface="Palatino Linotype" pitchFamily="18" charset="0"/>
              </a:rPr>
              <a:t>ијев</a:t>
            </a:r>
            <a:r>
              <a:rPr lang="x-none" sz="1600" b="1" dirty="0" smtClean="0">
                <a:latin typeface="Palatino Linotype" pitchFamily="18" charset="0"/>
              </a:rPr>
              <a:t> </a:t>
            </a:r>
            <a:r>
              <a:rPr lang="x-none" sz="1600" b="1" dirty="0" err="1" smtClean="0">
                <a:latin typeface="Palatino Linotype" pitchFamily="18" charset="0"/>
              </a:rPr>
              <a:t>сарком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Редак,</a:t>
            </a:r>
            <a:r>
              <a:rPr lang="sr-Cyrl-RS" sz="1600" dirty="0" smtClean="0">
                <a:latin typeface="Palatino Linotype" pitchFamily="18" charset="0"/>
              </a:rPr>
              <a:t> (обично</a:t>
            </a:r>
            <a:r>
              <a:rPr lang="x-none" sz="1600" smtClean="0">
                <a:latin typeface="Palatino Linotype" pitchFamily="18" charset="0"/>
              </a:rPr>
              <a:t> код </a:t>
            </a:r>
            <a:r>
              <a:rPr lang="sr-Cyrl-RS" sz="1600" dirty="0" smtClean="0">
                <a:latin typeface="Palatino Linotype" pitchFamily="18" charset="0"/>
              </a:rPr>
              <a:t>оболелих од </a:t>
            </a:r>
            <a:r>
              <a:rPr lang="x-none" sz="1600" smtClean="0">
                <a:latin typeface="Palatino Linotype" pitchFamily="18" charset="0"/>
              </a:rPr>
              <a:t>ХИВ</a:t>
            </a:r>
            <a:r>
              <a:rPr lang="sr-Cyrl-RS" sz="1600" dirty="0" smtClean="0">
                <a:latin typeface="Palatino Linotype" pitchFamily="18" charset="0"/>
              </a:rPr>
              <a:t>-а)</a:t>
            </a:r>
            <a:r>
              <a:rPr lang="x-none" sz="1600" smtClean="0">
                <a:latin typeface="Palatino Linotype" pitchFamily="18" charset="0"/>
              </a:rPr>
              <a:t> </a:t>
            </a:r>
            <a:endParaRPr lang="x-none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МАЛИГНИ ТУМОРИ ТАНКОГ ЦРЕВА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741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09600"/>
            <a:ext cx="8991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smtClean="0">
                <a:latin typeface="Palatino Linotype" pitchFamily="18" charset="0"/>
              </a:rPr>
              <a:t>Атенуирани ФАП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Мањи број полипа у односу на класичан ФАП, више је захваћен проксимални колон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Чешћи су флат аденоми</a:t>
            </a:r>
            <a:endParaRPr lang="x-none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mtClean="0">
                <a:latin typeface="Palatino Linotype" pitchFamily="18" charset="0"/>
              </a:rPr>
              <a:t>К</a:t>
            </a:r>
            <a:r>
              <a:rPr lang="sr-Cyrl-RS" dirty="0" smtClean="0">
                <a:latin typeface="Palatino Linotype" pitchFamily="18" charset="0"/>
              </a:rPr>
              <a:t>аснија појава к</a:t>
            </a:r>
            <a:r>
              <a:rPr lang="x-none" smtClean="0">
                <a:latin typeface="Palatino Linotype" pitchFamily="18" charset="0"/>
              </a:rPr>
              <a:t>олоректал</a:t>
            </a:r>
            <a:r>
              <a:rPr lang="sr-Cyrl-RS" dirty="0" smtClean="0">
                <a:latin typeface="Palatino Linotype" pitchFamily="18" charset="0"/>
              </a:rPr>
              <a:t>ног</a:t>
            </a:r>
            <a:r>
              <a:rPr lang="x-none" smtClean="0">
                <a:latin typeface="Palatino Linotype" pitchFamily="18" charset="0"/>
              </a:rPr>
              <a:t> карцином</a:t>
            </a:r>
            <a:r>
              <a:rPr lang="sr-Cyrl-RS" dirty="0" smtClean="0">
                <a:latin typeface="Palatino Linotype" pitchFamily="18" charset="0"/>
              </a:rPr>
              <a:t>а</a:t>
            </a:r>
            <a:r>
              <a:rPr lang="x-none" smtClean="0">
                <a:latin typeface="Palatino Linotype" pitchFamily="18" charset="0"/>
              </a:rPr>
              <a:t> у односу на класичан ФАП</a:t>
            </a: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smtClean="0">
                <a:latin typeface="Palatino Linotype" pitchFamily="18" charset="0"/>
              </a:rPr>
              <a:t>Gardnerov синдром</a:t>
            </a: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Мутација истог гена као код ФАП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Експресија генетског дефекта јача у односу на класичан ФАП</a:t>
            </a:r>
          </a:p>
          <a:p>
            <a:pPr>
              <a:lnSpc>
                <a:spcPct val="150000"/>
              </a:lnSpc>
            </a:pPr>
            <a:r>
              <a:rPr lang="sr-Cyrl-RS" dirty="0" smtClean="0">
                <a:latin typeface="Palatino Linotype" pitchFamily="18" charset="0"/>
              </a:rPr>
              <a:t>Тријада: п</a:t>
            </a:r>
            <a:r>
              <a:rPr lang="x-none" smtClean="0">
                <a:latin typeface="Palatino Linotype" pitchFamily="18" charset="0"/>
              </a:rPr>
              <a:t>олипоза дебелог црева</a:t>
            </a:r>
            <a:r>
              <a:rPr lang="sr-Cyrl-RS" dirty="0" smtClean="0">
                <a:latin typeface="Palatino Linotype" pitchFamily="18" charset="0"/>
              </a:rPr>
              <a:t>, </a:t>
            </a:r>
            <a:r>
              <a:rPr lang="x-none" smtClean="0">
                <a:latin typeface="Palatino Linotype" pitchFamily="18" charset="0"/>
              </a:rPr>
              <a:t>тумори костију</a:t>
            </a:r>
            <a:r>
              <a:rPr lang="sr-Cyrl-RS" dirty="0" smtClean="0">
                <a:latin typeface="Palatino Linotype" pitchFamily="18" charset="0"/>
              </a:rPr>
              <a:t>, </a:t>
            </a:r>
            <a:r>
              <a:rPr lang="x-none" smtClean="0">
                <a:latin typeface="Palatino Linotype" pitchFamily="18" charset="0"/>
              </a:rPr>
              <a:t>тумори меких ткива</a:t>
            </a: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smtClean="0">
                <a:latin typeface="Palatino Linotype" pitchFamily="18" charset="0"/>
              </a:rPr>
              <a:t>Turcotov синдром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Аденоми дебелог црева</a:t>
            </a:r>
            <a:r>
              <a:rPr lang="sr-Cyrl-RS" dirty="0" smtClean="0">
                <a:latin typeface="Palatino Linotype" pitchFamily="18" charset="0"/>
              </a:rPr>
              <a:t> и </a:t>
            </a:r>
            <a:r>
              <a:rPr lang="x-none" smtClean="0">
                <a:latin typeface="Palatino Linotype" pitchFamily="18" charset="0"/>
              </a:rPr>
              <a:t>тумори ЦНС 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Фамилијарни аденоматозни полипозни синдром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20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30459578"/>
              </p:ext>
            </p:extLst>
          </p:nvPr>
        </p:nvGraphicFramePr>
        <p:xfrm>
          <a:off x="228600" y="441960"/>
          <a:ext cx="8610600" cy="22250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962400"/>
                <a:gridCol w="4648200"/>
              </a:tblGrid>
              <a:tr h="370840"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Синдром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err="1" smtClean="0">
                          <a:latin typeface="Palatino Linotype" pitchFamily="18" charset="0"/>
                        </a:rPr>
                        <a:t>Локализација</a:t>
                      </a:r>
                      <a:r>
                        <a:rPr lang="x-none" sz="1600" dirty="0" smtClean="0">
                          <a:latin typeface="Palatino Linotype" pitchFamily="18" charset="0"/>
                        </a:rPr>
                        <a:t> полипа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z="1600" dirty="0" err="1" smtClean="0">
                          <a:latin typeface="Palatino Linotype" pitchFamily="18" charset="0"/>
                        </a:rPr>
                        <a:t>Peutz</a:t>
                      </a:r>
                      <a:r>
                        <a:rPr lang="x-none" sz="1600" dirty="0" smtClean="0">
                          <a:latin typeface="Palatino Linotype" pitchFamily="18" charset="0"/>
                        </a:rPr>
                        <a:t>-</a:t>
                      </a:r>
                      <a:r>
                        <a:rPr lang="x-none" sz="1600" dirty="0" err="1" smtClean="0">
                          <a:latin typeface="Palatino Linotype" pitchFamily="18" charset="0"/>
                        </a:rPr>
                        <a:t>Jeghersov</a:t>
                      </a:r>
                      <a:r>
                        <a:rPr lang="x-none" sz="1600" dirty="0" smtClean="0">
                          <a:latin typeface="Palatino Linotype" pitchFamily="18" charset="0"/>
                        </a:rPr>
                        <a:t> синдром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Танко црево, желудац, дебело црево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z="1600" dirty="0" err="1" smtClean="0">
                          <a:latin typeface="Palatino Linotype" pitchFamily="18" charset="0"/>
                        </a:rPr>
                        <a:t>Јувенилна</a:t>
                      </a:r>
                      <a:r>
                        <a:rPr lang="x-none" sz="1600" dirty="0" smtClean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dirty="0" err="1" smtClean="0">
                          <a:latin typeface="Palatino Linotype" pitchFamily="18" charset="0"/>
                        </a:rPr>
                        <a:t>полипоза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Дебело црево,</a:t>
                      </a:r>
                      <a:r>
                        <a:rPr lang="x-none" sz="1600" baseline="0" dirty="0" smtClean="0">
                          <a:latin typeface="Palatino Linotype" pitchFamily="18" charset="0"/>
                        </a:rPr>
                        <a:t> танко црево, желудац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z="1600" dirty="0" err="1" smtClean="0">
                          <a:latin typeface="Palatino Linotype" pitchFamily="18" charset="0"/>
                        </a:rPr>
                        <a:t>Неурофиброматоза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Желудац и танко црево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z="1600" dirty="0" err="1" smtClean="0">
                          <a:latin typeface="Palatino Linotype" pitchFamily="18" charset="0"/>
                        </a:rPr>
                        <a:t>Cowdenov</a:t>
                      </a:r>
                      <a:r>
                        <a:rPr lang="x-none" sz="1600" dirty="0" smtClean="0">
                          <a:latin typeface="Palatino Linotype" pitchFamily="18" charset="0"/>
                        </a:rPr>
                        <a:t> синдром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Желудац и дебело црево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Синдром </a:t>
                      </a:r>
                      <a:r>
                        <a:rPr lang="x-none" sz="1600" dirty="0" err="1" smtClean="0">
                          <a:latin typeface="Palatino Linotype" pitchFamily="18" charset="0"/>
                        </a:rPr>
                        <a:t>базоцелуларних</a:t>
                      </a:r>
                      <a:r>
                        <a:rPr lang="x-none" sz="1600" dirty="0" smtClean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dirty="0" err="1" smtClean="0">
                          <a:latin typeface="Palatino Linotype" pitchFamily="18" charset="0"/>
                        </a:rPr>
                        <a:t>невуса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Дебело црево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2667000"/>
            <a:ext cx="91440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err="1" smtClean="0">
                <a:latin typeface="Palatino Linotype" pitchFamily="18" charset="0"/>
              </a:rPr>
              <a:t>Peutz</a:t>
            </a:r>
            <a:r>
              <a:rPr lang="x-none" sz="1600" b="1" dirty="0" smtClean="0">
                <a:latin typeface="Palatino Linotype" pitchFamily="18" charset="0"/>
              </a:rPr>
              <a:t>-</a:t>
            </a:r>
            <a:r>
              <a:rPr lang="x-none" sz="1600" b="1" dirty="0" err="1" smtClean="0">
                <a:latin typeface="Palatino Linotype" pitchFamily="18" charset="0"/>
              </a:rPr>
              <a:t>Jeghersov</a:t>
            </a:r>
            <a:r>
              <a:rPr lang="x-none" sz="1600" b="1" dirty="0" smtClean="0">
                <a:latin typeface="Palatino Linotype" pitchFamily="18" charset="0"/>
              </a:rPr>
              <a:t> синдром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Мукокутане пигментације (око уста, носних отвора, на усницама, букалној слузници, обрвама, рукама и ногама, перианална и генитална регија) и гастроинтестинална полипоза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Аутозомно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доминантна болест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Повећан ритик за карциноме гастроинтестиналних као и негастроинтестиналних органа</a:t>
            </a:r>
          </a:p>
          <a:p>
            <a:pPr marL="285750" indent="-285750"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Јувенилна полипоза 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       желуца, колона, генерализована.</a:t>
            </a:r>
          </a:p>
          <a:p>
            <a:pPr marL="285750" indent="-28575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        симптоми почињу у детињству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/>
            <a:r>
              <a:rPr lang="x-none" sz="2000" b="1" smtClean="0">
                <a:latin typeface="Palatino Linotype" pitchFamily="18" charset="0"/>
              </a:rPr>
              <a:t>Фамилијарни хамартоматозни полипозни синдроми</a:t>
            </a:r>
            <a:endParaRPr lang="x-none" sz="20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328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8288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Palatino Linotype" pitchFamily="18" charset="0"/>
              </a:rPr>
              <a:t>КОЛОРЕКТАЛНИ КАРЦИНОМ</a:t>
            </a:r>
            <a:br>
              <a:rPr lang="ru-RU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Palatino Linotype" pitchFamily="18" charset="0"/>
              </a:rPr>
              <a:t>карцином колона и/или ректума</a:t>
            </a:r>
            <a:br>
              <a:rPr lang="ru-RU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ru-RU" sz="3600" b="1" i="1" dirty="0" smtClean="0">
                <a:solidFill>
                  <a:schemeClr val="bg1"/>
                </a:solidFill>
                <a:latin typeface="Palatino Linotype" pitchFamily="18" charset="0"/>
              </a:rPr>
              <a:t>Carcinoma coli et recti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2349044" y="3823156"/>
            <a:ext cx="563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100" dirty="0" smtClean="0">
                <a:latin typeface="Palatino Linotype" pitchFamily="18" charset="0"/>
              </a:rPr>
              <a:t>Преузето са:</a:t>
            </a:r>
          </a:p>
          <a:p>
            <a:r>
              <a:rPr lang="en-US" sz="1100" dirty="0" smtClean="0">
                <a:latin typeface="Palatino Linotype" pitchFamily="18" charset="0"/>
              </a:rPr>
              <a:t>https://health.clevelandclinic.org/what-you-can-do-to-catch-colon-cancer-early/</a:t>
            </a:r>
            <a:endParaRPr lang="en-US" sz="1100" dirty="0">
              <a:latin typeface="Palatino Linotype" pitchFamily="18" charset="0"/>
            </a:endParaRPr>
          </a:p>
        </p:txBody>
      </p:sp>
      <p:pic>
        <p:nvPicPr>
          <p:cNvPr id="6146" name="Picture 2" descr="C:\Users\Ivan Jovanovic\Desktop\ColorectalCancer-65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78486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059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sr-Cyrl-R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err="1" smtClean="0">
                <a:latin typeface="Palatino Linotype" pitchFamily="18" charset="0"/>
              </a:rPr>
              <a:t>Малигном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трансформацијом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епителних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ћелија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колона</a:t>
            </a:r>
            <a:r>
              <a:rPr lang="en-US" sz="1600" dirty="0">
                <a:latin typeface="Palatino Linotype" pitchFamily="18" charset="0"/>
              </a:rPr>
              <a:t> и/</a:t>
            </a:r>
            <a:r>
              <a:rPr lang="en-US" sz="1600" dirty="0" err="1">
                <a:latin typeface="Palatino Linotype" pitchFamily="18" charset="0"/>
              </a:rPr>
              <a:t>или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ректума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настаје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колоректални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карцином</a:t>
            </a:r>
            <a:r>
              <a:rPr lang="en-US" sz="1600" dirty="0">
                <a:latin typeface="Palatino Linotype" pitchFamily="18" charset="0"/>
              </a:rPr>
              <a:t> (</a:t>
            </a:r>
            <a:r>
              <a:rPr lang="en-US" sz="1600" dirty="0" err="1">
                <a:latin typeface="Palatino Linotype" pitchFamily="18" charset="0"/>
              </a:rPr>
              <a:t>енг</a:t>
            </a:r>
            <a:r>
              <a:rPr lang="en-US" sz="1600" dirty="0">
                <a:latin typeface="Palatino Linotype" pitchFamily="18" charset="0"/>
              </a:rPr>
              <a:t>. Colorectal cancer, CRC</a:t>
            </a:r>
            <a:r>
              <a:rPr lang="en-U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sr-Cyrl-RS" sz="1600" dirty="0" smtClean="0">
                <a:latin typeface="Palatino Linotype" pitchFamily="18" charset="0"/>
              </a:rPr>
              <a:t>углавном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развија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споро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током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периода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од</a:t>
            </a:r>
            <a:r>
              <a:rPr lang="en-US" sz="1600" dirty="0">
                <a:latin typeface="Palatino Linotype" pitchFamily="18" charset="0"/>
              </a:rPr>
              <a:t> 5 </a:t>
            </a:r>
            <a:r>
              <a:rPr lang="en-US" sz="1600" dirty="0" err="1">
                <a:latin typeface="Palatino Linotype" pitchFamily="18" charset="0"/>
              </a:rPr>
              <a:t>до</a:t>
            </a:r>
            <a:r>
              <a:rPr lang="en-US" sz="1600" dirty="0">
                <a:latin typeface="Palatino Linotype" pitchFamily="18" charset="0"/>
              </a:rPr>
              <a:t> 15 </a:t>
            </a:r>
            <a:r>
              <a:rPr lang="en-US" sz="1600" dirty="0" err="1">
                <a:latin typeface="Palatino Linotype" pitchFamily="18" charset="0"/>
              </a:rPr>
              <a:t>година</a:t>
            </a:r>
            <a:r>
              <a:rPr lang="en-US" sz="1600" dirty="0">
                <a:latin typeface="Palatino Linotype" pitchFamily="18" charset="0"/>
              </a:rPr>
              <a:t> 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sr-Cyrl-RS" sz="1600" dirty="0" err="1" smtClean="0">
                <a:latin typeface="Palatino Linotype" pitchFamily="18" charset="0"/>
              </a:rPr>
              <a:t>н</a:t>
            </a:r>
            <a:r>
              <a:rPr lang="en-US" sz="1600" dirty="0" err="1" smtClean="0">
                <a:latin typeface="Palatino Linotype" pitchFamily="18" charset="0"/>
              </a:rPr>
              <a:t>ајпре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настају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бенигни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неканцерогени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полипи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од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којих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неки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могу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прећи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касније</a:t>
            </a:r>
            <a:r>
              <a:rPr lang="en-US" sz="1600" dirty="0">
                <a:latin typeface="Palatino Linotype" pitchFamily="18" charset="0"/>
              </a:rPr>
              <a:t> у </a:t>
            </a:r>
            <a:r>
              <a:rPr lang="en-US" sz="1600" dirty="0" err="1">
                <a:latin typeface="Palatino Linotype" pitchFamily="18" charset="0"/>
              </a:rPr>
              <a:t>малигне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туморе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(аденом-карцоном секвенца)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sr-Cyrl-RS" sz="1600" dirty="0" err="1" smtClean="0">
                <a:latin typeface="Palatino Linotype" pitchFamily="18" charset="0"/>
              </a:rPr>
              <a:t>н</a:t>
            </a:r>
            <a:r>
              <a:rPr lang="en-US" sz="1600" dirty="0" err="1" smtClean="0">
                <a:latin typeface="Palatino Linotype" pitchFamily="18" charset="0"/>
              </a:rPr>
              <a:t>акон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стадијума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полипа</a:t>
            </a:r>
            <a:r>
              <a:rPr lang="en-US" sz="1600" dirty="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малигне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ћелије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се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шире</a:t>
            </a:r>
            <a:r>
              <a:rPr lang="en-US" sz="1600" dirty="0" smtClean="0">
                <a:latin typeface="Palatino Linotype" pitchFamily="18" charset="0"/>
              </a:rPr>
              <a:t> у </a:t>
            </a:r>
            <a:r>
              <a:rPr lang="en-US" sz="1600" dirty="0" err="1" smtClean="0">
                <a:latin typeface="Palatino Linotype" pitchFamily="18" charset="0"/>
              </a:rPr>
              <a:t>слојеве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зида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колона</a:t>
            </a:r>
            <a:r>
              <a:rPr lang="en-US" sz="1600" dirty="0" smtClean="0">
                <a:latin typeface="Palatino Linotype" pitchFamily="18" charset="0"/>
              </a:rPr>
              <a:t> и/</a:t>
            </a:r>
            <a:r>
              <a:rPr lang="en-US" sz="1600" dirty="0" err="1" smtClean="0">
                <a:latin typeface="Palatino Linotype" pitchFamily="18" charset="0"/>
              </a:rPr>
              <a:t>или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ректума</a:t>
            </a:r>
            <a:r>
              <a:rPr lang="en-US" sz="1600" dirty="0" smtClean="0">
                <a:latin typeface="Palatino Linotype" pitchFamily="18" charset="0"/>
              </a:rPr>
              <a:t> и </a:t>
            </a:r>
            <a:r>
              <a:rPr lang="en-US" sz="1600" dirty="0" err="1" smtClean="0">
                <a:latin typeface="Palatino Linotype" pitchFamily="18" charset="0"/>
              </a:rPr>
              <a:t>формирају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малигни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тумор</a:t>
            </a:r>
            <a:endParaRPr lang="en-U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sr-Cyrl-RS" sz="1600" dirty="0" smtClean="0">
                <a:latin typeface="Palatino Linotype" pitchFamily="18" charset="0"/>
              </a:rPr>
              <a:t>ш</a:t>
            </a:r>
            <a:r>
              <a:rPr lang="en-US" sz="1600" dirty="0" err="1" smtClean="0">
                <a:latin typeface="Palatino Linotype" pitchFamily="18" charset="0"/>
              </a:rPr>
              <a:t>ирењем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преко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крвних</a:t>
            </a:r>
            <a:r>
              <a:rPr lang="en-US" sz="1600" dirty="0" smtClean="0">
                <a:latin typeface="Palatino Linotype" pitchFamily="18" charset="0"/>
              </a:rPr>
              <a:t> и </a:t>
            </a:r>
            <a:r>
              <a:rPr lang="en-US" sz="1600" dirty="0" err="1" smtClean="0">
                <a:latin typeface="Palatino Linotype" pitchFamily="18" charset="0"/>
              </a:rPr>
              <a:t>лимфних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судова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до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удаљених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органа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формирају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се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метастазе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Најчешћи малигни тумори колоректалне регије:</a:t>
            </a:r>
            <a:endParaRPr lang="sr-Cyrl-R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b="1" dirty="0" err="1" smtClean="0">
                <a:latin typeface="Palatino Linotype" pitchFamily="18" charset="0"/>
              </a:rPr>
              <a:t>аденокарциноми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више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од</a:t>
            </a:r>
            <a:r>
              <a:rPr lang="en-US" sz="1600" dirty="0">
                <a:latin typeface="Palatino Linotype" pitchFamily="18" charset="0"/>
              </a:rPr>
              <a:t> 95% </a:t>
            </a:r>
            <a:r>
              <a:rPr lang="sr-Cyrl-RS" sz="1600" dirty="0" smtClean="0">
                <a:latin typeface="Palatino Linotype" pitchFamily="18" charset="0"/>
              </a:rPr>
              <a:t>,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формирају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неопластичном</a:t>
            </a:r>
            <a:r>
              <a:rPr lang="x-none" sz="1600" dirty="0" smtClean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600" dirty="0" err="1" smtClean="0">
                <a:latin typeface="Palatino Linotype" pitchFamily="18" charset="0"/>
              </a:rPr>
              <a:t>трансформацијом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жлезданих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ћелија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које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луче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мукус</a:t>
            </a:r>
            <a:r>
              <a:rPr lang="en-US" sz="1600" dirty="0">
                <a:latin typeface="Palatino Linotype" pitchFamily="18" charset="0"/>
              </a:rPr>
              <a:t> у </a:t>
            </a:r>
            <a:r>
              <a:rPr lang="en-US" sz="1600" dirty="0" err="1">
                <a:latin typeface="Palatino Linotype" pitchFamily="18" charset="0"/>
              </a:rPr>
              <a:t>лумен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дебелог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црева</a:t>
            </a:r>
            <a:r>
              <a:rPr lang="x-none" sz="1600">
                <a:latin typeface="Palatino Linotype" pitchFamily="18" charset="0"/>
              </a:rPr>
              <a:t>,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b="1" dirty="0">
                <a:latin typeface="Palatino Linotype" pitchFamily="18" charset="0"/>
              </a:rPr>
              <a:t>к</a:t>
            </a:r>
            <a:r>
              <a:rPr lang="en-US" sz="1600" b="1" dirty="0" err="1" smtClean="0">
                <a:latin typeface="Palatino Linotype" pitchFamily="18" charset="0"/>
              </a:rPr>
              <a:t>арциноидни</a:t>
            </a:r>
            <a:r>
              <a:rPr lang="en-US" sz="1600" b="1" dirty="0" smtClean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тумори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настају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од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специјализованих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ћелија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црева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које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луче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хормоне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гастроинтестинални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стромални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тумори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en-US" sz="1600" dirty="0" err="1">
                <a:latin typeface="Palatino Linotype" pitchFamily="18" charset="0"/>
              </a:rPr>
              <a:t>енлг</a:t>
            </a:r>
            <a:r>
              <a:rPr lang="en-US" sz="1600" dirty="0">
                <a:latin typeface="Palatino Linotype" pitchFamily="18" charset="0"/>
              </a:rPr>
              <a:t>. Gastrointestinal stromal </a:t>
            </a:r>
            <a:r>
              <a:rPr lang="en-US" sz="1600" dirty="0" err="1">
                <a:latin typeface="Palatino Linotype" pitchFamily="18" charset="0"/>
              </a:rPr>
              <a:t>tumour</a:t>
            </a:r>
            <a:r>
              <a:rPr lang="en-US" sz="1600" dirty="0">
                <a:latin typeface="Palatino Linotype" pitchFamily="18" charset="0"/>
              </a:rPr>
              <a:t>, GIST) </a:t>
            </a:r>
            <a:r>
              <a:rPr lang="en-US" sz="1600" dirty="0" err="1">
                <a:latin typeface="Palatino Linotype" pitchFamily="18" charset="0"/>
              </a:rPr>
              <a:t>настају</a:t>
            </a:r>
            <a:r>
              <a:rPr lang="en-US" sz="1600" dirty="0">
                <a:latin typeface="Palatino Linotype" pitchFamily="18" charset="0"/>
              </a:rPr>
              <a:t> у </a:t>
            </a:r>
            <a:r>
              <a:rPr lang="en-US" sz="1600" dirty="0" err="1">
                <a:latin typeface="Palatino Linotype" pitchFamily="18" charset="0"/>
              </a:rPr>
              <a:t>Cajal-овим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ћелијама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колона</a:t>
            </a:r>
            <a:r>
              <a:rPr lang="en-US" sz="1600" dirty="0">
                <a:latin typeface="Palatino Linotype" pitchFamily="18" charset="0"/>
              </a:rPr>
              <a:t> и </a:t>
            </a:r>
            <a:r>
              <a:rPr lang="en-US" sz="1600" dirty="0" err="1">
                <a:latin typeface="Palatino Linotype" pitchFamily="18" charset="0"/>
              </a:rPr>
              <a:t>могу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наћи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било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где</a:t>
            </a:r>
            <a:r>
              <a:rPr lang="en-US" sz="1600" dirty="0">
                <a:latin typeface="Palatino Linotype" pitchFamily="18" charset="0"/>
              </a:rPr>
              <a:t> у </a:t>
            </a:r>
            <a:r>
              <a:rPr lang="en-US" sz="1600" dirty="0" err="1">
                <a:latin typeface="Palatino Linotype" pitchFamily="18" charset="0"/>
              </a:rPr>
              <a:t>дигестивном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тракту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лимфоми</a:t>
            </a:r>
            <a:r>
              <a:rPr lang="en-US" sz="1600" b="1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карциноми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ћелија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имунског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система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који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атипично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могу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да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настану</a:t>
            </a:r>
            <a:r>
              <a:rPr lang="en-US" sz="1600" dirty="0">
                <a:latin typeface="Palatino Linotype" pitchFamily="18" charset="0"/>
              </a:rPr>
              <a:t> и у </a:t>
            </a:r>
            <a:r>
              <a:rPr lang="en-US" sz="1600" dirty="0" err="1">
                <a:latin typeface="Palatino Linotype" pitchFamily="18" charset="0"/>
              </a:rPr>
              <a:t>дебелом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цреву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као</a:t>
            </a:r>
            <a:r>
              <a:rPr lang="en-US" sz="1600" dirty="0">
                <a:latin typeface="Palatino Linotype" pitchFamily="18" charset="0"/>
              </a:rPr>
              <a:t> и у </a:t>
            </a:r>
            <a:r>
              <a:rPr lang="en-US" sz="1600" dirty="0" err="1">
                <a:latin typeface="Palatino Linotype" pitchFamily="18" charset="0"/>
              </a:rPr>
              <a:t>другим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органима</a:t>
            </a:r>
            <a:r>
              <a:rPr lang="en-US" sz="1600" dirty="0" smtClean="0">
                <a:latin typeface="Palatino Linotype" pitchFamily="18" charset="0"/>
              </a:rPr>
              <a:t>,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b="1" dirty="0" err="1" smtClean="0">
                <a:latin typeface="Palatino Linotype" pitchFamily="18" charset="0"/>
              </a:rPr>
              <a:t>саркоми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ретки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тумори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који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настају</a:t>
            </a:r>
            <a:r>
              <a:rPr lang="en-US" sz="1600" dirty="0">
                <a:latin typeface="Palatino Linotype" pitchFamily="18" charset="0"/>
              </a:rPr>
              <a:t> у </a:t>
            </a:r>
            <a:r>
              <a:rPr lang="en-US" sz="1600" dirty="0" err="1">
                <a:latin typeface="Palatino Linotype" pitchFamily="18" charset="0"/>
              </a:rPr>
              <a:t>крвним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судовима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мишићном</a:t>
            </a:r>
            <a:r>
              <a:rPr lang="en-US" sz="1600" dirty="0">
                <a:latin typeface="Palatino Linotype" pitchFamily="18" charset="0"/>
              </a:rPr>
              <a:t> и </a:t>
            </a:r>
            <a:r>
              <a:rPr lang="en-US" sz="1600" dirty="0" err="1">
                <a:latin typeface="Palatino Linotype" pitchFamily="18" charset="0"/>
              </a:rPr>
              <a:t>везивном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ткиву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endParaRPr lang="x-none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FF6699"/>
          </a:solidFill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КОЛОРЕКТАЛНИ КАРЦИНОМ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</a:b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Carcinoma 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coli et recti</a:t>
            </a:r>
            <a:endParaRPr kumimoji="0" lang="sr-Cyrl-RS" sz="36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74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5400" y="909221"/>
            <a:ext cx="91440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</a:pPr>
            <a:r>
              <a:rPr lang="en-US" b="1" dirty="0" err="1">
                <a:latin typeface="Palatino Linotype" pitchFamily="18" charset="0"/>
              </a:rPr>
              <a:t>Генски</a:t>
            </a:r>
            <a:r>
              <a:rPr lang="en-US" b="1" dirty="0">
                <a:latin typeface="Palatino Linotype" pitchFamily="18" charset="0"/>
              </a:rPr>
              <a:t> </a:t>
            </a:r>
            <a:r>
              <a:rPr lang="en-US" b="1" dirty="0" err="1" smtClean="0">
                <a:latin typeface="Palatino Linotype" pitchFamily="18" charset="0"/>
              </a:rPr>
              <a:t>поремећаји</a:t>
            </a:r>
            <a:r>
              <a:rPr lang="sr-Cyrl-RS" b="1" dirty="0" smtClean="0">
                <a:latin typeface="Palatino Linotype" pitchFamily="18" charset="0"/>
              </a:rPr>
              <a:t>: </a:t>
            </a:r>
            <a:endParaRPr lang="en-U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b="1" dirty="0" err="1" smtClean="0">
                <a:latin typeface="Palatino Linotype" pitchFamily="18" charset="0"/>
              </a:rPr>
              <a:t>алтерација</a:t>
            </a:r>
            <a:r>
              <a:rPr lang="en-US" b="1" dirty="0" smtClean="0">
                <a:latin typeface="Palatino Linotype" pitchFamily="18" charset="0"/>
              </a:rPr>
              <a:t> </a:t>
            </a:r>
            <a:r>
              <a:rPr lang="en-US" b="1" dirty="0" err="1" smtClean="0">
                <a:latin typeface="Palatino Linotype" pitchFamily="18" charset="0"/>
              </a:rPr>
              <a:t>онкогена</a:t>
            </a:r>
            <a:r>
              <a:rPr lang="sr-Cyrl-RS" b="1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(</a:t>
            </a:r>
            <a:r>
              <a:rPr lang="sr-Cyrl-RS" sz="1600" dirty="0" smtClean="0">
                <a:latin typeface="Palatino Linotype" pitchFamily="18" charset="0"/>
              </a:rPr>
              <a:t>најчешћа је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мутација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онкогена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b="1" dirty="0" smtClean="0">
                <a:latin typeface="Palatino Linotype" pitchFamily="18" charset="0"/>
              </a:rPr>
              <a:t>K-</a:t>
            </a:r>
            <a:r>
              <a:rPr lang="en-US" sz="1600" b="1" dirty="0" err="1" smtClean="0">
                <a:latin typeface="Palatino Linotype" pitchFamily="18" charset="0"/>
              </a:rPr>
              <a:t>ras</a:t>
            </a:r>
            <a:r>
              <a:rPr lang="x-none" sz="1600" b="1" smtClean="0">
                <a:latin typeface="Palatino Linotype" pitchFamily="18" charset="0"/>
              </a:rPr>
              <a:t>, </a:t>
            </a:r>
            <a:r>
              <a:rPr lang="x-none" sz="1600" smtClean="0">
                <a:latin typeface="Palatino Linotype" pitchFamily="18" charset="0"/>
              </a:rPr>
              <a:t>г</a:t>
            </a:r>
            <a:r>
              <a:rPr lang="en-US" sz="1600" dirty="0" err="1" smtClean="0">
                <a:latin typeface="Palatino Linotype" pitchFamily="18" charset="0"/>
              </a:rPr>
              <a:t>ен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ras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фамилије</a:t>
            </a:r>
            <a:r>
              <a:rPr lang="en-US" sz="1600" dirty="0" smtClean="0">
                <a:latin typeface="Palatino Linotype" pitchFamily="18" charset="0"/>
              </a:rPr>
              <a:t> (K-</a:t>
            </a:r>
            <a:r>
              <a:rPr lang="en-US" sz="1600" dirty="0" err="1" smtClean="0">
                <a:latin typeface="Palatino Linotype" pitchFamily="18" charset="0"/>
              </a:rPr>
              <a:t>ras</a:t>
            </a:r>
            <a:r>
              <a:rPr lang="en-US" sz="1600" dirty="0" smtClean="0">
                <a:latin typeface="Palatino Linotype" pitchFamily="18" charset="0"/>
              </a:rPr>
              <a:t>, H-</a:t>
            </a:r>
            <a:r>
              <a:rPr lang="en-US" sz="1600" dirty="0" err="1" smtClean="0">
                <a:latin typeface="Palatino Linotype" pitchFamily="18" charset="0"/>
              </a:rPr>
              <a:t>ras</a:t>
            </a:r>
            <a:r>
              <a:rPr lang="en-US" sz="1600" dirty="0" smtClean="0">
                <a:latin typeface="Palatino Linotype" pitchFamily="18" charset="0"/>
              </a:rPr>
              <a:t>, N-</a:t>
            </a:r>
            <a:r>
              <a:rPr lang="en-US" sz="1600" dirty="0" err="1" smtClean="0">
                <a:latin typeface="Palatino Linotype" pitchFamily="18" charset="0"/>
              </a:rPr>
              <a:t>ras</a:t>
            </a:r>
            <a:r>
              <a:rPr lang="en-US" sz="1600" dirty="0" smtClean="0">
                <a:latin typeface="Palatino Linotype" pitchFamily="18" charset="0"/>
              </a:rPr>
              <a:t>) </a:t>
            </a:r>
            <a:r>
              <a:rPr lang="sr-Cyrl-RS" sz="1600" dirty="0" smtClean="0">
                <a:latin typeface="Palatino Linotype" pitchFamily="18" charset="0"/>
              </a:rPr>
              <a:t>који </a:t>
            </a:r>
            <a:r>
              <a:rPr lang="en-US" sz="1600" dirty="0" err="1" smtClean="0">
                <a:latin typeface="Palatino Linotype" pitchFamily="18" charset="0"/>
              </a:rPr>
              <a:t>кодирају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цитоплазматске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сигналне </a:t>
            </a:r>
            <a:r>
              <a:rPr lang="en-US" sz="1600" dirty="0" err="1" smtClean="0">
                <a:latin typeface="Palatino Linotype" pitchFamily="18" charset="0"/>
              </a:rPr>
              <a:t>протеине</a:t>
            </a:r>
            <a:r>
              <a:rPr lang="sr-Cyrl-RS" sz="1600" dirty="0" smtClean="0">
                <a:latin typeface="Palatino Linotype" pitchFamily="18" charset="0"/>
              </a:rPr>
              <a:t>; </a:t>
            </a:r>
            <a:r>
              <a:rPr lang="x-none" sz="1600" smtClean="0">
                <a:latin typeface="Palatino Linotype" pitchFamily="18" charset="0"/>
              </a:rPr>
              <a:t>м</a:t>
            </a:r>
            <a:r>
              <a:rPr lang="en-US" sz="1600" dirty="0" err="1" smtClean="0">
                <a:latin typeface="Palatino Linotype" pitchFamily="18" charset="0"/>
              </a:rPr>
              <a:t>утације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ових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гена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откривене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су</a:t>
            </a:r>
            <a:r>
              <a:rPr lang="en-US" sz="1600" dirty="0" smtClean="0">
                <a:latin typeface="Palatino Linotype" pitchFamily="18" charset="0"/>
              </a:rPr>
              <a:t> у </a:t>
            </a:r>
            <a:r>
              <a:rPr lang="en-US" sz="1600" dirty="0" err="1" smtClean="0">
                <a:latin typeface="Palatino Linotype" pitchFamily="18" charset="0"/>
              </a:rPr>
              <a:t>око</a:t>
            </a:r>
            <a:r>
              <a:rPr lang="en-US" sz="1600" dirty="0" smtClean="0">
                <a:latin typeface="Palatino Linotype" pitchFamily="18" charset="0"/>
              </a:rPr>
              <a:t> 50% </a:t>
            </a:r>
            <a:r>
              <a:rPr lang="en-US" sz="1600" dirty="0" err="1" smtClean="0">
                <a:latin typeface="Palatino Linotype" pitchFamily="18" charset="0"/>
              </a:rPr>
              <a:t>колоректалн</a:t>
            </a:r>
            <a:r>
              <a:rPr lang="sr-Cyrl-RS" sz="1600" dirty="0" smtClean="0">
                <a:latin typeface="Palatino Linotype" pitchFamily="18" charset="0"/>
              </a:rPr>
              <a:t>их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карцинома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en-U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b="1" dirty="0" err="1" smtClean="0">
                <a:latin typeface="Palatino Linotype" pitchFamily="18" charset="0"/>
              </a:rPr>
              <a:t>губитак</a:t>
            </a:r>
            <a:r>
              <a:rPr lang="en-US" b="1" dirty="0" smtClean="0">
                <a:latin typeface="Palatino Linotype" pitchFamily="18" charset="0"/>
              </a:rPr>
              <a:t> </a:t>
            </a:r>
            <a:r>
              <a:rPr lang="sr-Cyrl-RS" b="1" dirty="0" smtClean="0">
                <a:latin typeface="Palatino Linotype" pitchFamily="18" charset="0"/>
              </a:rPr>
              <a:t>функције </a:t>
            </a:r>
            <a:r>
              <a:rPr lang="en-US" b="1" dirty="0" err="1" smtClean="0">
                <a:latin typeface="Palatino Linotype" pitchFamily="18" charset="0"/>
              </a:rPr>
              <a:t>тумор-супресорских</a:t>
            </a:r>
            <a:r>
              <a:rPr lang="en-US" b="1" dirty="0" smtClean="0">
                <a:latin typeface="Palatino Linotype" pitchFamily="18" charset="0"/>
              </a:rPr>
              <a:t> </a:t>
            </a:r>
            <a:r>
              <a:rPr lang="en-US" b="1" dirty="0" err="1" smtClean="0">
                <a:latin typeface="Palatino Linotype" pitchFamily="18" charset="0"/>
              </a:rPr>
              <a:t>ген</a:t>
            </a:r>
            <a:r>
              <a:rPr lang="sr-Cyrl-RS" b="1" dirty="0" smtClean="0">
                <a:latin typeface="Palatino Linotype" pitchFamily="18" charset="0"/>
              </a:rPr>
              <a:t>а </a:t>
            </a:r>
            <a:r>
              <a:rPr lang="sr-Cyrl-RS" sz="1600" dirty="0" smtClean="0">
                <a:latin typeface="Palatino Linotype" pitchFamily="18" charset="0"/>
              </a:rPr>
              <a:t>(</a:t>
            </a:r>
            <a:r>
              <a:rPr lang="en-US" sz="1600" dirty="0" err="1" smtClean="0">
                <a:latin typeface="Palatino Linotype" pitchFamily="18" charset="0"/>
              </a:rPr>
              <a:t>спречавају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настанак и </a:t>
            </a:r>
            <a:r>
              <a:rPr lang="en-US" sz="1600" dirty="0" err="1" smtClean="0">
                <a:latin typeface="Palatino Linotype" pitchFamily="18" charset="0"/>
              </a:rPr>
              <a:t>раст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тумора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и </a:t>
            </a:r>
            <a:r>
              <a:rPr lang="en-US" sz="1600" dirty="0" err="1" smtClean="0">
                <a:latin typeface="Palatino Linotype" pitchFamily="18" charset="0"/>
              </a:rPr>
              <a:t>често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су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код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колоректалног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карцинома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инактивирани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мутацијом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или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делецијом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гена</a:t>
            </a:r>
            <a:r>
              <a:rPr lang="en-US" sz="1600" dirty="0" smtClean="0">
                <a:latin typeface="Palatino Linotype" pitchFamily="18" charset="0"/>
              </a:rPr>
              <a:t>: p53, p16, DCC и APC</a:t>
            </a:r>
            <a:r>
              <a:rPr lang="sr-Cyrl-RS" sz="1600" dirty="0" smtClean="0">
                <a:latin typeface="Palatino Linotype" pitchFamily="18" charset="0"/>
              </a:rPr>
              <a:t>). Мутације АРС гена могу бити наследне и ненаследне.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Најпре се дешава инактивација тумор супресорског АРС гена, затим мутација гена </a:t>
            </a:r>
            <a:r>
              <a:rPr lang="en-US" sz="1600" dirty="0" err="1" smtClean="0">
                <a:latin typeface="Palatino Linotype" pitchFamily="18" charset="0"/>
              </a:rPr>
              <a:t>ras</a:t>
            </a:r>
            <a:r>
              <a:rPr lang="sr-Cyrl-RS" sz="1600" dirty="0" smtClean="0">
                <a:latin typeface="Palatino Linotype" pitchFamily="18" charset="0"/>
              </a:rPr>
              <a:t>, и на крају губитак функције продуката гена</a:t>
            </a:r>
            <a:r>
              <a:rPr lang="en-US" sz="1600" dirty="0" smtClean="0">
                <a:latin typeface="Palatino Linotype" pitchFamily="18" charset="0"/>
              </a:rPr>
              <a:t> DCC </a:t>
            </a:r>
            <a:r>
              <a:rPr lang="sr-Cyrl-RS" sz="1600" dirty="0" smtClean="0">
                <a:latin typeface="Palatino Linotype" pitchFamily="18" charset="0"/>
              </a:rPr>
              <a:t>и 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p53</a:t>
            </a:r>
            <a:r>
              <a:rPr lang="sr-Cyrl-RS" sz="1600" dirty="0" smtClean="0">
                <a:latin typeface="Palatino Linotype" pitchFamily="18" charset="0"/>
              </a:rPr>
              <a:t>.</a:t>
            </a:r>
            <a:endParaRPr lang="x-none" sz="160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b="1" dirty="0" err="1" smtClean="0">
                <a:latin typeface="Palatino Linotype" pitchFamily="18" charset="0"/>
              </a:rPr>
              <a:t>губитак</a:t>
            </a:r>
            <a:r>
              <a:rPr lang="en-US" b="1" dirty="0" smtClean="0">
                <a:latin typeface="Palatino Linotype" pitchFamily="18" charset="0"/>
              </a:rPr>
              <a:t> </a:t>
            </a:r>
            <a:r>
              <a:rPr lang="sr-Cyrl-RS" b="1" dirty="0" smtClean="0">
                <a:latin typeface="Palatino Linotype" pitchFamily="18" charset="0"/>
              </a:rPr>
              <a:t>функције система за поправку </a:t>
            </a:r>
            <a:r>
              <a:rPr lang="en-US" b="1" dirty="0" smtClean="0">
                <a:latin typeface="Palatino Linotype" pitchFamily="18" charset="0"/>
              </a:rPr>
              <a:t>DNA </a:t>
            </a:r>
            <a:endParaRPr lang="sr-Cyrl-RS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en-US" sz="1600" dirty="0" smtClean="0">
              <a:latin typeface="Palatino Linotype" pitchFamily="18" charset="0"/>
            </a:endParaRPr>
          </a:p>
          <a:p>
            <a:endParaRPr lang="x-none" sz="16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КОЛОРЕКТАЛНИ КАРЦИНОМ-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ЕТИОЛОГИЈА, генски поремећаји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925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10825"/>
            <a:ext cx="90678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r-Cyrl-RS" sz="1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Исхрана </a:t>
            </a:r>
            <a:r>
              <a:rPr lang="x-none" sz="1600" b="1" dirty="0" smtClean="0">
                <a:latin typeface="Palatino Linotype" pitchFamily="18" charset="0"/>
              </a:rPr>
              <a:t>са доста засићених масних </a:t>
            </a:r>
            <a:r>
              <a:rPr lang="x-none" sz="1600" b="1" smtClean="0">
                <a:latin typeface="Palatino Linotype" pitchFamily="18" charset="0"/>
              </a:rPr>
              <a:t>киселина (масти</a:t>
            </a:r>
            <a:r>
              <a:rPr lang="sr-Cyrl-RS" sz="1600" b="1" dirty="0" smtClean="0">
                <a:latin typeface="Palatino Linotype" pitchFamily="18" charset="0"/>
              </a:rPr>
              <a:t> животињског порекла) и рафинисаних шећера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    </a:t>
            </a:r>
            <a:r>
              <a:rPr lang="x-none" sz="1600" smtClean="0">
                <a:latin typeface="Palatino Linotype" pitchFamily="18" charset="0"/>
              </a:rPr>
              <a:t>Већи </a:t>
            </a:r>
            <a:r>
              <a:rPr lang="x-none" sz="1600" dirty="0" smtClean="0">
                <a:latin typeface="Palatino Linotype" pitchFamily="18" charset="0"/>
              </a:rPr>
              <a:t>садржај масти у исхрани узрокује повећање удела </a:t>
            </a:r>
            <a:r>
              <a:rPr lang="x-none" sz="1600" dirty="0" err="1" smtClean="0">
                <a:latin typeface="Palatino Linotype" pitchFamily="18" charset="0"/>
              </a:rPr>
              <a:t>анаероба</a:t>
            </a:r>
            <a:r>
              <a:rPr lang="x-none" sz="1600" dirty="0" smtClean="0">
                <a:latin typeface="Palatino Linotype" pitchFamily="18" charset="0"/>
              </a:rPr>
              <a:t> у цревној </a:t>
            </a:r>
            <a:r>
              <a:rPr lang="x-none" sz="1600" dirty="0" err="1" smtClean="0">
                <a:latin typeface="Palatino Linotype" pitchFamily="18" charset="0"/>
              </a:rPr>
              <a:t>микрофлори</a:t>
            </a:r>
            <a:r>
              <a:rPr lang="x-none" sz="1600" dirty="0" smtClean="0">
                <a:latin typeface="Palatino Linotype" pitchFamily="18" charset="0"/>
              </a:rPr>
              <a:t>, што придоноси конверзији нормалних жучних киселина у секундарне, односно </a:t>
            </a:r>
            <a:r>
              <a:rPr lang="x-none" sz="1600" dirty="0" err="1" smtClean="0">
                <a:latin typeface="Palatino Linotype" pitchFamily="18" charset="0"/>
              </a:rPr>
              <a:t>терцијарне</a:t>
            </a:r>
            <a:r>
              <a:rPr lang="x-none" sz="1600" dirty="0" smtClean="0">
                <a:latin typeface="Palatino Linotype" pitchFamily="18" charset="0"/>
              </a:rPr>
              <a:t> жучне киселине..</a:t>
            </a:r>
            <a:r>
              <a:rPr lang="x-none" sz="1600" dirty="0" err="1" smtClean="0">
                <a:latin typeface="Palatino Linotype" pitchFamily="18" charset="0"/>
              </a:rPr>
              <a:t>литохолна</a:t>
            </a:r>
            <a:r>
              <a:rPr lang="x-none" sz="1600" dirty="0" smtClean="0">
                <a:latin typeface="Palatino Linotype" pitchFamily="18" charset="0"/>
              </a:rPr>
              <a:t> киселина </a:t>
            </a:r>
            <a:r>
              <a:rPr lang="x-none" sz="160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ка</a:t>
            </a:r>
            <a:r>
              <a:rPr lang="sr-Cyrl-RS" sz="1600" dirty="0" smtClean="0">
                <a:latin typeface="Palatino Linotype" pitchFamily="18" charset="0"/>
              </a:rPr>
              <a:t>нцер</a:t>
            </a:r>
            <a:r>
              <a:rPr lang="x-none" sz="1600" smtClean="0">
                <a:latin typeface="Palatino Linotype" pitchFamily="18" charset="0"/>
              </a:rPr>
              <a:t>огено </a:t>
            </a:r>
            <a:r>
              <a:rPr lang="x-none" sz="1600" dirty="0" smtClean="0">
                <a:latin typeface="Palatino Linotype" pitchFamily="18" charset="0"/>
              </a:rPr>
              <a:t>деловање)</a:t>
            </a: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Жучне киселине и слободне масне киселине доводе до оштећења </a:t>
            </a:r>
            <a:r>
              <a:rPr lang="x-none" sz="1600" dirty="0" err="1" smtClean="0">
                <a:latin typeface="Palatino Linotype" pitchFamily="18" charset="0"/>
              </a:rPr>
              <a:t>слузнице</a:t>
            </a:r>
            <a:r>
              <a:rPr lang="x-none" sz="1600" dirty="0" smtClean="0">
                <a:latin typeface="Palatino Linotype" pitchFamily="18" charset="0"/>
              </a:rPr>
              <a:t> колона са појачаном </a:t>
            </a:r>
            <a:r>
              <a:rPr lang="x-none" sz="1600" dirty="0" err="1" smtClean="0">
                <a:latin typeface="Palatino Linotype" pitchFamily="18" charset="0"/>
              </a:rPr>
              <a:t>пролиферацијом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err="1" smtClean="0">
                <a:latin typeface="Palatino Linotype" pitchFamily="18" charset="0"/>
              </a:rPr>
              <a:t>епителних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ћелија</a:t>
            </a:r>
            <a:endParaRPr lang="sr-Cyrl-R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Бензпирени</a:t>
            </a:r>
            <a:endParaRPr lang="x-none" sz="1600" b="1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smtClean="0">
                <a:latin typeface="Palatino Linotype" pitchFamily="18" charset="0"/>
              </a:rPr>
              <a:t>Продукти пиролизе (пржењем меса на жару или </a:t>
            </a:r>
            <a:r>
              <a:rPr lang="x-none" sz="1600" smtClean="0">
                <a:latin typeface="Palatino Linotype" pitchFamily="18" charset="0"/>
              </a:rPr>
              <a:t>уљу</a:t>
            </a:r>
            <a:r>
              <a:rPr lang="x-none" sz="160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Низак с</a:t>
            </a:r>
            <a:r>
              <a:rPr lang="x-none" sz="1600" b="1" smtClean="0">
                <a:latin typeface="Palatino Linotype" pitchFamily="18" charset="0"/>
              </a:rPr>
              <a:t>адржај </a:t>
            </a:r>
            <a:r>
              <a:rPr lang="x-none" sz="1600" b="1">
                <a:latin typeface="Palatino Linotype" pitchFamily="18" charset="0"/>
              </a:rPr>
              <a:t>влакана у исхрани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Биљна влакна су </a:t>
            </a:r>
            <a:r>
              <a:rPr lang="x-none" sz="1600" smtClean="0">
                <a:latin typeface="Palatino Linotype" pitchFamily="18" charset="0"/>
              </a:rPr>
              <a:t>састављен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од карбохидрата (целулозе, 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хемоцелулозе</a:t>
            </a:r>
            <a:r>
              <a:rPr lang="x-none" sz="1600">
                <a:latin typeface="Palatino Linotype" pitchFamily="18" charset="0"/>
              </a:rPr>
              <a:t>, пактина) и некарбохидрата (</a:t>
            </a:r>
            <a:r>
              <a:rPr lang="x-none" sz="1600" smtClean="0">
                <a:latin typeface="Palatino Linotype" pitchFamily="18" charset="0"/>
              </a:rPr>
              <a:t>лигнина)</a:t>
            </a:r>
            <a:r>
              <a:rPr lang="sr-Cyrl-RS" sz="1600" dirty="0" smtClean="0">
                <a:latin typeface="Palatino Linotype" pitchFamily="18" charset="0"/>
              </a:rPr>
              <a:t>, нису с</a:t>
            </a:r>
            <a:r>
              <a:rPr lang="x-none" sz="1600" smtClean="0">
                <a:latin typeface="Palatino Linotype" pitchFamily="18" charset="0"/>
              </a:rPr>
              <a:t>варљив</a:t>
            </a:r>
            <a:r>
              <a:rPr lang="sr-Cyrl-RS" sz="1600" dirty="0" smtClean="0">
                <a:latin typeface="Palatino Linotype" pitchFamily="18" charset="0"/>
              </a:rPr>
              <a:t>а,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па </a:t>
            </a:r>
            <a:r>
              <a:rPr lang="x-none" sz="1600" smtClean="0">
                <a:latin typeface="Palatino Linotype" pitchFamily="18" charset="0"/>
              </a:rPr>
              <a:t>повећава</a:t>
            </a:r>
            <a:r>
              <a:rPr lang="sr-Cyrl-RS" sz="1600" dirty="0" smtClean="0">
                <a:latin typeface="Palatino Linotype" pitchFamily="18" charset="0"/>
              </a:rPr>
              <a:t>ју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волумен столице, убрзава пражњење црева и скраћује контактно време потенцијалних карциногена у цревном садржају са цревном </a:t>
            </a:r>
            <a:r>
              <a:rPr lang="x-none" sz="1600" smtClean="0">
                <a:latin typeface="Palatino Linotype" pitchFamily="18" charset="0"/>
              </a:rPr>
              <a:t>слузницом</a:t>
            </a:r>
            <a:r>
              <a:rPr lang="sr-Cyrl-RS" sz="1600" dirty="0" smtClean="0">
                <a:latin typeface="Palatino Linotype" pitchFamily="18" charset="0"/>
              </a:rPr>
              <a:t>. </a:t>
            </a:r>
            <a:r>
              <a:rPr lang="x-none" sz="1600" smtClean="0">
                <a:latin typeface="Palatino Linotype" pitchFamily="18" charset="0"/>
              </a:rPr>
              <a:t>Неке </a:t>
            </a:r>
            <a:r>
              <a:rPr lang="x-none" sz="1600">
                <a:latin typeface="Palatino Linotype" pitchFamily="18" charset="0"/>
              </a:rPr>
              <a:t>компонентне влакана могу се под утицајем цревне флоре ферментисати у масне киселине кратких ланаца, </a:t>
            </a:r>
            <a:r>
              <a:rPr lang="x-none" sz="1600" smtClean="0">
                <a:latin typeface="Palatino Linotype" pitchFamily="18" charset="0"/>
              </a:rPr>
              <a:t>смањ</a:t>
            </a:r>
            <a:r>
              <a:rPr lang="sr-Cyrl-RS" sz="1600" dirty="0" smtClean="0">
                <a:latin typeface="Palatino Linotype" pitchFamily="18" charset="0"/>
              </a:rPr>
              <a:t>ити </a:t>
            </a:r>
            <a:r>
              <a:rPr lang="x-none" sz="1600" smtClean="0">
                <a:latin typeface="Palatino Linotype" pitchFamily="18" charset="0"/>
              </a:rPr>
              <a:t>цревни </a:t>
            </a:r>
            <a:r>
              <a:rPr lang="en-US" sz="1600" dirty="0" smtClean="0">
                <a:latin typeface="Palatino Linotype" pitchFamily="18" charset="0"/>
              </a:rPr>
              <a:t>pH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и на тај начин потенцијално спречити </a:t>
            </a:r>
            <a:r>
              <a:rPr lang="x-none" sz="1600" smtClean="0">
                <a:latin typeface="Palatino Linotype" pitchFamily="18" charset="0"/>
              </a:rPr>
              <a:t>карциногенез</a:t>
            </a:r>
            <a:r>
              <a:rPr lang="sr-Cyrl-RS" sz="1600" dirty="0" smtClean="0">
                <a:latin typeface="Palatino Linotype" pitchFamily="18" charset="0"/>
              </a:rPr>
              <a:t>у.</a:t>
            </a:r>
            <a:endParaRPr lang="x-none" sz="160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КОЛОРЕКТАЛНИ КАРЦИНОМ-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ЕТИОЛОГИЈА, фактори средине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425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786"/>
            <a:ext cx="8991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sr-Cyrl-RS" sz="14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sr-Cyrl-RS" sz="14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Смањена телесна активност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Т</a:t>
            </a:r>
            <a:r>
              <a:rPr lang="x-none" sz="1600" smtClean="0">
                <a:latin typeface="Palatino Linotype" pitchFamily="18" charset="0"/>
              </a:rPr>
              <a:t>елесна </a:t>
            </a:r>
            <a:r>
              <a:rPr lang="x-none" sz="1600" smtClean="0">
                <a:latin typeface="Palatino Linotype" pitchFamily="18" charset="0"/>
              </a:rPr>
              <a:t>активност стимулише перисталтику и на тај начин смањује време деловања жучних киселина и осталих </a:t>
            </a:r>
            <a:r>
              <a:rPr lang="x-none" sz="1600" smtClean="0">
                <a:latin typeface="Palatino Linotype" pitchFamily="18" charset="0"/>
              </a:rPr>
              <a:t>ка</a:t>
            </a:r>
            <a:r>
              <a:rPr lang="sr-Cyrl-RS" sz="1600" dirty="0" smtClean="0">
                <a:latin typeface="Palatino Linotype" pitchFamily="18" charset="0"/>
              </a:rPr>
              <a:t>нцеро</a:t>
            </a:r>
            <a:r>
              <a:rPr lang="x-none" sz="1600" smtClean="0">
                <a:latin typeface="Palatino Linotype" pitchFamily="18" charset="0"/>
              </a:rPr>
              <a:t>гена</a:t>
            </a:r>
            <a:r>
              <a:rPr lang="sr-Cyrl-RS" sz="1600" dirty="0" smtClean="0">
                <a:latin typeface="Palatino Linotype" pitchFamily="18" charset="0"/>
              </a:rPr>
              <a:t>. </a:t>
            </a:r>
            <a:r>
              <a:rPr lang="x-none" sz="1600" smtClean="0">
                <a:latin typeface="Palatino Linotype" pitchFamily="18" charset="0"/>
              </a:rPr>
              <a:t>Већа физичка активност уз мању телесну тежину повезана је и са бољим метаболизмом, који се огледа у нижем инсулину, глукози и трииглицеридима у крви</a:t>
            </a:r>
            <a:r>
              <a:rPr lang="sr-Cyrl-RS" sz="1600" dirty="0" smtClean="0">
                <a:latin typeface="Palatino Linotype" pitchFamily="18" charset="0"/>
              </a:rPr>
              <a:t>. </a:t>
            </a:r>
            <a:r>
              <a:rPr lang="x-none" sz="1600" smtClean="0">
                <a:latin typeface="Palatino Linotype" pitchFamily="18" charset="0"/>
              </a:rPr>
              <a:t>Физичка активност </a:t>
            </a:r>
            <a:r>
              <a:rPr lang="x-none" sz="1600" smtClean="0">
                <a:latin typeface="Palatino Linotype" pitchFamily="18" charset="0"/>
              </a:rPr>
              <a:t>има стимулативни ефекат на </a:t>
            </a:r>
            <a:r>
              <a:rPr lang="x-none" sz="1600" smtClean="0">
                <a:latin typeface="Palatino Linotype" pitchFamily="18" charset="0"/>
              </a:rPr>
              <a:t>Т и Б лимфоците и ниво </a:t>
            </a:r>
            <a:r>
              <a:rPr lang="x-none" sz="1600" smtClean="0">
                <a:latin typeface="Palatino Linotype" pitchFamily="18" charset="0"/>
              </a:rPr>
              <a:t>интерлеукин</a:t>
            </a:r>
            <a:r>
              <a:rPr lang="sr-Cyrl-RS" sz="1600" dirty="0" smtClean="0">
                <a:latin typeface="Palatino Linotype" pitchFamily="18" charset="0"/>
              </a:rPr>
              <a:t>а.</a:t>
            </a:r>
            <a:endParaRPr lang="x-none" sz="160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Животна </a:t>
            </a:r>
            <a:r>
              <a:rPr lang="x-none" sz="1600" b="1" smtClean="0">
                <a:latin typeface="Palatino Linotype" pitchFamily="18" charset="0"/>
              </a:rPr>
              <a:t>доб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После</a:t>
            </a:r>
            <a:r>
              <a:rPr lang="x-none" sz="1600" smtClean="0">
                <a:latin typeface="Palatino Linotype" pitchFamily="18" charset="0"/>
              </a:rPr>
              <a:t> 40</a:t>
            </a:r>
            <a:r>
              <a:rPr lang="sr-Cyrl-RS" sz="1600" dirty="0" smtClean="0">
                <a:latin typeface="Palatino Linotype" pitchFamily="18" charset="0"/>
              </a:rPr>
              <a:t>.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године </a:t>
            </a:r>
            <a:r>
              <a:rPr lang="x-none" sz="1600" smtClean="0">
                <a:latin typeface="Palatino Linotype" pitchFamily="18" charset="0"/>
              </a:rPr>
              <a:t>живота</a:t>
            </a:r>
            <a:r>
              <a:rPr lang="sr-Cyrl-RS" sz="1600" dirty="0" smtClean="0">
                <a:latin typeface="Palatino Linotype" pitchFamily="18" charset="0"/>
              </a:rPr>
              <a:t> ризик се повећава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 smtClean="0">
                <a:latin typeface="Palatino Linotype" pitchFamily="18" charset="0"/>
              </a:rPr>
              <a:t>а у 90% случајева се појављује изнад </a:t>
            </a:r>
            <a:r>
              <a:rPr lang="x-none" sz="1600" smtClean="0">
                <a:latin typeface="Palatino Linotype" pitchFamily="18" charset="0"/>
              </a:rPr>
              <a:t>50</a:t>
            </a:r>
            <a:r>
              <a:rPr lang="sr-Cyrl-RS" sz="1600" smtClean="0">
                <a:latin typeface="Palatino Linotype" pitchFamily="18" charset="0"/>
              </a:rPr>
              <a:t>.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године живота</a:t>
            </a: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Л</a:t>
            </a:r>
            <a:r>
              <a:rPr lang="x-none" sz="1600" b="1" smtClean="0">
                <a:latin typeface="Palatino Linotype" pitchFamily="18" charset="0"/>
              </a:rPr>
              <a:t>ичн</a:t>
            </a:r>
            <a:r>
              <a:rPr lang="sr-Cyrl-RS" sz="1600" b="1" dirty="0" smtClean="0">
                <a:latin typeface="Palatino Linotype" pitchFamily="18" charset="0"/>
              </a:rPr>
              <a:t>а</a:t>
            </a:r>
            <a:r>
              <a:rPr lang="x-none" sz="1600" b="1" smtClean="0">
                <a:latin typeface="Palatino Linotype" pitchFamily="18" charset="0"/>
              </a:rPr>
              <a:t> анамнез</a:t>
            </a:r>
            <a:r>
              <a:rPr lang="sr-Cyrl-RS" sz="1600" b="1" dirty="0" smtClean="0">
                <a:latin typeface="Palatino Linotype" pitchFamily="18" charset="0"/>
              </a:rPr>
              <a:t>а</a:t>
            </a:r>
            <a:r>
              <a:rPr lang="x-none" sz="1600" b="1" smtClean="0">
                <a:latin typeface="Palatino Linotype" pitchFamily="18" charset="0"/>
              </a:rPr>
              <a:t> о колоректалном аденому или аденомима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Б</a:t>
            </a:r>
            <a:r>
              <a:rPr lang="x-none" sz="1600" smtClean="0">
                <a:latin typeface="Palatino Linotype" pitchFamily="18" charset="0"/>
              </a:rPr>
              <a:t>рој </a:t>
            </a:r>
            <a:r>
              <a:rPr lang="x-none" sz="1600" smtClean="0">
                <a:latin typeface="Palatino Linotype" pitchFamily="18" charset="0"/>
              </a:rPr>
              <a:t>аденома, </a:t>
            </a:r>
            <a:r>
              <a:rPr lang="x-none" sz="1600" smtClean="0">
                <a:latin typeface="Palatino Linotype" pitchFamily="18" charset="0"/>
              </a:rPr>
              <a:t>величин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аденома и патохистолошком сликом са појавом атипије и </a:t>
            </a:r>
            <a:r>
              <a:rPr lang="x-none" sz="1600" smtClean="0">
                <a:latin typeface="Palatino Linotype" pitchFamily="18" charset="0"/>
              </a:rPr>
              <a:t>дисплазије</a:t>
            </a:r>
            <a:r>
              <a:rPr lang="sr-Cyrl-RS" sz="1600" dirty="0" smtClean="0">
                <a:latin typeface="Palatino Linotype" pitchFamily="18" charset="0"/>
              </a:rPr>
              <a:t> повећавају ризик</a:t>
            </a:r>
            <a:endParaRPr lang="x-none" sz="16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sz="2000" b="1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КОЛОРЕКТАЛНИ КАРЦИНОМ-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ЕТИОЛОГИЈА, фактори средине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031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8686800" cy="544036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x-none" sz="6400" b="1" smtClean="0">
                <a:latin typeface="Palatino Linotype" pitchFamily="18" charset="0"/>
              </a:rPr>
              <a:t>Болесници са CRC имају повећан ризик за развој синхроног карцинома</a:t>
            </a:r>
          </a:p>
          <a:p>
            <a:pPr marL="285750" indent="-285750">
              <a:lnSpc>
                <a:spcPct val="150000"/>
              </a:lnSpc>
            </a:pPr>
            <a:r>
              <a:rPr lang="x-none" sz="6400" b="1" smtClean="0">
                <a:latin typeface="Palatino Linotype" pitchFamily="18" charset="0"/>
              </a:rPr>
              <a:t>Синхрони</a:t>
            </a:r>
            <a:r>
              <a:rPr lang="x-none" sz="6400" smtClean="0">
                <a:latin typeface="Palatino Linotype" pitchFamily="18" charset="0"/>
              </a:rPr>
              <a:t>-појава другог карцинома унутар две године (при дијагностиковању првог није уочен други карцином</a:t>
            </a:r>
            <a:r>
              <a:rPr lang="en-US" sz="6400" dirty="0" smtClean="0">
                <a:latin typeface="Palatino Linotype" pitchFamily="18" charset="0"/>
              </a:rPr>
              <a:t>???</a:t>
            </a:r>
            <a:r>
              <a:rPr lang="x-none" sz="640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</a:pPr>
            <a:r>
              <a:rPr lang="x-none" sz="6400" b="1" smtClean="0">
                <a:latin typeface="Palatino Linotype" pitchFamily="18" charset="0"/>
              </a:rPr>
              <a:t>Метахрони</a:t>
            </a:r>
            <a:r>
              <a:rPr lang="x-none" sz="6400" smtClean="0">
                <a:latin typeface="Palatino Linotype" pitchFamily="18" charset="0"/>
              </a:rPr>
              <a:t>-карцином који се дијагностикује бар две године од појаве првог</a:t>
            </a:r>
          </a:p>
          <a:p>
            <a:pPr>
              <a:lnSpc>
                <a:spcPct val="150000"/>
              </a:lnSpc>
              <a:buNone/>
            </a:pPr>
            <a:r>
              <a:rPr lang="x-none" sz="6400" b="1" smtClean="0">
                <a:latin typeface="Palatino Linotype" pitchFamily="18" charset="0"/>
              </a:rPr>
              <a:t>Инфламацијске болести црева</a:t>
            </a:r>
          </a:p>
          <a:p>
            <a:pPr>
              <a:lnSpc>
                <a:spcPct val="150000"/>
              </a:lnSpc>
              <a:buNone/>
            </a:pPr>
            <a:r>
              <a:rPr lang="x-none" sz="6400" b="1" smtClean="0">
                <a:latin typeface="Palatino Linotype" pitchFamily="18" charset="0"/>
              </a:rPr>
              <a:t>Операција жучне кесе</a:t>
            </a:r>
          </a:p>
          <a:p>
            <a:pPr marL="285750" indent="-285750">
              <a:lnSpc>
                <a:spcPct val="150000"/>
              </a:lnSpc>
            </a:pPr>
            <a:r>
              <a:rPr lang="x-none" sz="6400" smtClean="0">
                <a:latin typeface="Palatino Linotype" pitchFamily="18" charset="0"/>
              </a:rPr>
              <a:t>Повећан доток секундарних жучних киселина у проксимални колон и стварање појачане пролиферације колоректалне слузнице</a:t>
            </a:r>
          </a:p>
          <a:p>
            <a:pPr>
              <a:lnSpc>
                <a:spcPct val="150000"/>
              </a:lnSpc>
              <a:buNone/>
            </a:pPr>
            <a:r>
              <a:rPr lang="x-none" sz="6400" b="1" smtClean="0">
                <a:latin typeface="Palatino Linotype" pitchFamily="18" charset="0"/>
              </a:rPr>
              <a:t>Акромегалија</a:t>
            </a:r>
          </a:p>
          <a:p>
            <a:pPr marL="285750" indent="-285750">
              <a:lnSpc>
                <a:spcPct val="150000"/>
              </a:lnSpc>
            </a:pPr>
            <a:r>
              <a:rPr lang="x-none" sz="6400" smtClean="0">
                <a:latin typeface="Palatino Linotype" pitchFamily="18" charset="0"/>
              </a:rPr>
              <a:t>Повећана епителна пролиферација</a:t>
            </a:r>
            <a:endParaRPr lang="sr-Cyrl-RS" sz="6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None/>
            </a:pPr>
            <a:r>
              <a:rPr lang="sr-Cyrl-RS" sz="6400" b="1" dirty="0" smtClean="0">
                <a:latin typeface="Palatino Linotype" pitchFamily="18" charset="0"/>
              </a:rPr>
              <a:t>Протективни фактори:</a:t>
            </a:r>
            <a:endParaRPr lang="x-none" sz="6400" b="1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6400" b="1" dirty="0" smtClean="0">
                <a:latin typeface="Palatino Linotype" pitchFamily="18" charset="0"/>
              </a:rPr>
              <a:t>К</a:t>
            </a:r>
            <a:r>
              <a:rPr lang="x-none" sz="6400" b="1" smtClean="0">
                <a:latin typeface="Palatino Linotype" pitchFamily="18" charset="0"/>
              </a:rPr>
              <a:t>алцијум</a:t>
            </a:r>
          </a:p>
          <a:p>
            <a:pPr marL="285750" indent="-285750">
              <a:lnSpc>
                <a:spcPct val="150000"/>
              </a:lnSpc>
            </a:pPr>
            <a:r>
              <a:rPr lang="x-none" sz="6400" smtClean="0">
                <a:latin typeface="Palatino Linotype" pitchFamily="18" charset="0"/>
              </a:rPr>
              <a:t>Калцијум има протективну улогу смањујући пролиферативну активност цревне слузнице, јер стварањем жучних соли смањује концентрацију жучних киселина</a:t>
            </a:r>
          </a:p>
          <a:p>
            <a:pPr>
              <a:lnSpc>
                <a:spcPct val="150000"/>
              </a:lnSpc>
            </a:pPr>
            <a:r>
              <a:rPr lang="x-none" sz="6400" b="1" smtClean="0">
                <a:latin typeface="Palatino Linotype" pitchFamily="18" charset="0"/>
              </a:rPr>
              <a:t>Витамини А, </a:t>
            </a:r>
            <a:r>
              <a:rPr lang="en-US" sz="6400" b="1" dirty="0" smtClean="0">
                <a:latin typeface="Palatino Linotype" pitchFamily="18" charset="0"/>
              </a:rPr>
              <a:t>C</a:t>
            </a:r>
            <a:r>
              <a:rPr lang="x-none" sz="6400" b="1" smtClean="0">
                <a:latin typeface="Palatino Linotype" pitchFamily="18" charset="0"/>
              </a:rPr>
              <a:t>, Е, селен</a:t>
            </a:r>
            <a:endParaRPr lang="x-none" sz="640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6400" b="1" smtClean="0">
                <a:latin typeface="Palatino Linotype" pitchFamily="18" charset="0"/>
              </a:rPr>
              <a:t>Аспирин, </a:t>
            </a:r>
            <a:r>
              <a:rPr lang="en-US" sz="6400" b="1" dirty="0" smtClean="0">
                <a:latin typeface="Palatino Linotype" pitchFamily="18" charset="0"/>
              </a:rPr>
              <a:t>NSAIL</a:t>
            </a:r>
            <a:r>
              <a:rPr lang="x-none" sz="6400" b="1" smtClean="0">
                <a:latin typeface="Palatino Linotype" pitchFamily="18" charset="0"/>
              </a:rPr>
              <a:t>, орални контрацептиви, менопаузна хормонска терапиј</a:t>
            </a:r>
            <a:r>
              <a:rPr lang="sr-Cyrl-RS" sz="6400" b="1" dirty="0" smtClean="0">
                <a:latin typeface="Palatino Linotype" pitchFamily="18" charset="0"/>
              </a:rPr>
              <a:t>а</a:t>
            </a:r>
            <a:endParaRPr lang="x-none" sz="6400" b="1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6400" smtClean="0">
              <a:latin typeface="Palatino Linotype" pitchFamily="18" charset="0"/>
            </a:endParaRPr>
          </a:p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КОЛОРЕКТАЛНИ КАРЦ.-</a:t>
            </a:r>
            <a:r>
              <a:rPr lang="ru-RU" sz="2000" b="1" dirty="0" smtClean="0">
                <a:solidFill>
                  <a:srgbClr val="00B0F0"/>
                </a:solidFill>
                <a:latin typeface="Palatino Linotype" pitchFamily="18" charset="0"/>
              </a:rPr>
              <a:t>ОСТАЛИ ПРЕДИСПОНИРАЈУЋИ ФАКТОРИ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x-none" b="1" smtClean="0">
                <a:solidFill>
                  <a:srgbClr val="FF0000"/>
                </a:solidFill>
                <a:latin typeface="Palatino Linotype" pitchFamily="18" charset="0"/>
              </a:rPr>
              <a:t>ПОДЕЛА CRC</a:t>
            </a:r>
          </a:p>
          <a:p>
            <a:pPr>
              <a:lnSpc>
                <a:spcPct val="150000"/>
              </a:lnSpc>
            </a:pPr>
            <a:endParaRPr lang="x-none" b="1" smtClean="0">
              <a:solidFill>
                <a:srgbClr val="FF0000"/>
              </a:solidFill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x-none" smtClean="0">
                <a:solidFill>
                  <a:srgbClr val="FF0000"/>
                </a:solidFill>
                <a:latin typeface="Palatino Linotype" pitchFamily="18" charset="0"/>
              </a:rPr>
              <a:t>Наследни (фамилијарни) тип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x-none" smtClean="0">
                <a:solidFill>
                  <a:srgbClr val="FF0000"/>
                </a:solidFill>
                <a:latin typeface="Palatino Linotype" pitchFamily="18" charset="0"/>
              </a:rPr>
              <a:t>Ненаследни (спорадични тип)</a:t>
            </a:r>
          </a:p>
          <a:p>
            <a:endParaRPr lang="en-US" dirty="0"/>
          </a:p>
        </p:txBody>
      </p:sp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2400" b="1" dirty="0" smtClean="0">
                <a:latin typeface="Palatino Linotype" pitchFamily="18" charset="0"/>
              </a:rPr>
              <a:t>Колоректални карцином-</a:t>
            </a:r>
            <a:r>
              <a:rPr lang="ru-RU" sz="2400" b="1" dirty="0" smtClean="0">
                <a:solidFill>
                  <a:srgbClr val="00B0F0"/>
                </a:solidFill>
                <a:latin typeface="Palatino Linotype" pitchFamily="18" charset="0"/>
              </a:rPr>
              <a:t>подела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98522"/>
            <a:ext cx="8153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Аутозомно доминантн</a:t>
            </a:r>
            <a:r>
              <a:rPr lang="sr-Cyrl-RS" sz="1600" dirty="0" smtClean="0">
                <a:latin typeface="Palatino Linotype" pitchFamily="18" charset="0"/>
              </a:rPr>
              <a:t>о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Карцином</a:t>
            </a:r>
            <a:r>
              <a:rPr lang="x-none" sz="1600" dirty="0" smtClean="0">
                <a:latin typeface="Palatino Linotype" pitchFamily="18" charset="0"/>
              </a:rPr>
              <a:t> настаје из дискретних </a:t>
            </a:r>
            <a:r>
              <a:rPr lang="x-none" sz="1600" dirty="0" err="1" smtClean="0">
                <a:latin typeface="Palatino Linotype" pitchFamily="18" charset="0"/>
              </a:rPr>
              <a:t>аденома</a:t>
            </a:r>
            <a:r>
              <a:rPr lang="x-none" sz="1600" dirty="0" smtClean="0">
                <a:latin typeface="Palatino Linotype" pitchFamily="18" charset="0"/>
              </a:rPr>
              <a:t>, док се </a:t>
            </a:r>
            <a:r>
              <a:rPr lang="x-none" sz="1600" dirty="0" err="1" smtClean="0">
                <a:latin typeface="Palatino Linotype" pitchFamily="18" charset="0"/>
              </a:rPr>
              <a:t>полипоза</a:t>
            </a:r>
            <a:r>
              <a:rPr lang="x-none" sz="1600" dirty="0" smtClean="0">
                <a:latin typeface="Palatino Linotype" pitchFamily="18" charset="0"/>
              </a:rPr>
              <a:t> никада не развија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Три услова: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sz="1600" dirty="0" smtClean="0">
                <a:latin typeface="Palatino Linotype" pitchFamily="18" charset="0"/>
              </a:rPr>
              <a:t>Б</a:t>
            </a:r>
            <a:r>
              <a:rPr lang="x-none" sz="1600" smtClean="0">
                <a:latin typeface="Palatino Linotype" pitchFamily="18" charset="0"/>
              </a:rPr>
              <a:t>ар </a:t>
            </a:r>
            <a:r>
              <a:rPr lang="x-none" sz="1600" dirty="0" smtClean="0">
                <a:latin typeface="Palatino Linotype" pitchFamily="18" charset="0"/>
              </a:rPr>
              <a:t>три рођака са CRC, од којих је један рођак у првом колену остале двојице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sz="1600" dirty="0" smtClean="0">
                <a:latin typeface="Palatino Linotype" pitchFamily="18" charset="0"/>
              </a:rPr>
              <a:t>Б</a:t>
            </a:r>
            <a:r>
              <a:rPr lang="x-none" sz="1600" smtClean="0">
                <a:latin typeface="Palatino Linotype" pitchFamily="18" charset="0"/>
              </a:rPr>
              <a:t>ар </a:t>
            </a:r>
            <a:r>
              <a:rPr lang="x-none" sz="1600" dirty="0" smtClean="0">
                <a:latin typeface="Palatino Linotype" pitchFamily="18" charset="0"/>
              </a:rPr>
              <a:t>две генерације рођака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smtClean="0">
                <a:latin typeface="Palatino Linotype" pitchFamily="18" charset="0"/>
              </a:rPr>
              <a:t>Бар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у </a:t>
            </a:r>
            <a:r>
              <a:rPr lang="x-none" sz="1600" dirty="0" smtClean="0">
                <a:latin typeface="Palatino Linotype" pitchFamily="18" charset="0"/>
              </a:rPr>
              <a:t>једном случају болест мора настати пре 50. године живота</a:t>
            </a: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Болест се дели у два синдрома: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b="1" dirty="0" err="1" smtClean="0">
                <a:latin typeface="Palatino Linotype" pitchFamily="18" charset="0"/>
              </a:rPr>
              <a:t>Lynch</a:t>
            </a:r>
            <a:r>
              <a:rPr lang="x-none" sz="1600" b="1" dirty="0" smtClean="0">
                <a:latin typeface="Palatino Linotype" pitchFamily="18" charset="0"/>
              </a:rPr>
              <a:t> </a:t>
            </a:r>
            <a:r>
              <a:rPr lang="x-none" sz="1600" b="1" smtClean="0">
                <a:latin typeface="Palatino Linotype" pitchFamily="18" charset="0"/>
              </a:rPr>
              <a:t>синдром 1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карцином</a:t>
            </a:r>
            <a:r>
              <a:rPr lang="x-none" sz="1600" dirty="0" smtClean="0">
                <a:latin typeface="Palatino Linotype" pitchFamily="18" charset="0"/>
              </a:rPr>
              <a:t> у захваћеној породици локализован искључиво у подручју колона и ректума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b="1" dirty="0" err="1">
                <a:latin typeface="Palatino Linotype" pitchFamily="18" charset="0"/>
              </a:rPr>
              <a:t>Lynch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b="1" smtClean="0">
                <a:latin typeface="Palatino Linotype" pitchFamily="18" charset="0"/>
              </a:rPr>
              <a:t>синдром 2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(синдром фамилијарног рака (</a:t>
            </a:r>
            <a:r>
              <a:rPr lang="x-none" sz="1600" dirty="0" err="1" smtClean="0">
                <a:latin typeface="Palatino Linotype" pitchFamily="18" charset="0"/>
              </a:rPr>
              <a:t>cancer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family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syndrome</a:t>
            </a:r>
            <a:r>
              <a:rPr lang="x-none" sz="1600" dirty="0" smtClean="0">
                <a:latin typeface="Palatino Linotype" pitchFamily="18" charset="0"/>
              </a:rPr>
              <a:t>))-када се </a:t>
            </a:r>
            <a:r>
              <a:rPr lang="x-none" sz="1600" smtClean="0">
                <a:latin typeface="Palatino Linotype" pitchFamily="18" charset="0"/>
              </a:rPr>
              <a:t>у породици </a:t>
            </a:r>
            <a:r>
              <a:rPr lang="x-none" sz="1600" dirty="0" smtClean="0">
                <a:latin typeface="Palatino Linotype" pitchFamily="18" charset="0"/>
              </a:rPr>
              <a:t>карцином појаљује и на другим местима укључујући и женске гениталне органе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НАСЛЕДНИ НЕПОЛИПОЗНИ РАК ДЕБЕЛОГ ЦРЕВА (HNPCC)</a:t>
            </a:r>
          </a:p>
        </p:txBody>
      </p:sp>
    </p:spTree>
    <p:extLst>
      <p:ext uri="{BB962C8B-B14F-4D97-AF65-F5344CB8AC3E}">
        <p14:creationId xmlns="" xmlns:p14="http://schemas.microsoft.com/office/powerpoint/2010/main" val="84941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5400" y="581591"/>
            <a:ext cx="9093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е</a:t>
            </a:r>
            <a:r>
              <a:rPr lang="sr-Cyrl-RS" sz="1600" dirty="0" smtClean="0">
                <a:latin typeface="Palatino Linotype" pitchFamily="18" charset="0"/>
              </a:rPr>
              <a:t>разјашњена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аденокарциноми настају из </a:t>
            </a:r>
            <a:r>
              <a:rPr lang="x-none" sz="1600" dirty="0" smtClean="0">
                <a:latin typeface="Palatino Linotype" pitchFamily="18" charset="0"/>
              </a:rPr>
              <a:t>аденома (аденом-карцином </a:t>
            </a:r>
            <a:r>
              <a:rPr lang="x-none" sz="1600" smtClean="0">
                <a:latin typeface="Palatino Linotype" pitchFamily="18" charset="0"/>
              </a:rPr>
              <a:t>секвенца)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Болести са повећаним ризиком: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Кронова болест, целијакија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неурофиброматоза...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Л</a:t>
            </a:r>
            <a:r>
              <a:rPr lang="x-none" sz="1600" b="1" smtClean="0">
                <a:latin typeface="Palatino Linotype" pitchFamily="18" charset="0"/>
              </a:rPr>
              <a:t>окални </a:t>
            </a:r>
            <a:r>
              <a:rPr lang="sr-Cyrl-RS" sz="1600" b="1" dirty="0" smtClean="0">
                <a:latin typeface="Palatino Linotype" pitchFamily="18" charset="0"/>
              </a:rPr>
              <a:t>(протективни) </a:t>
            </a:r>
            <a:r>
              <a:rPr lang="x-none" sz="1600" b="1" smtClean="0">
                <a:latin typeface="Palatino Linotype" pitchFamily="18" charset="0"/>
              </a:rPr>
              <a:t>вероватно </a:t>
            </a:r>
            <a:r>
              <a:rPr lang="x-none" sz="1600" b="1" dirty="0" smtClean="0">
                <a:latin typeface="Palatino Linotype" pitchFamily="18" charset="0"/>
              </a:rPr>
              <a:t>одговорни за ниску </a:t>
            </a:r>
            <a:r>
              <a:rPr lang="x-none" sz="1600" b="1" dirty="0" err="1" smtClean="0">
                <a:latin typeface="Palatino Linotype" pitchFamily="18" charset="0"/>
              </a:rPr>
              <a:t>инциденцу</a:t>
            </a:r>
            <a:r>
              <a:rPr lang="x-none" sz="1600" b="1" dirty="0" smtClean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оскудна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количина бактерија у танком цреву, нарочито </a:t>
            </a:r>
            <a:r>
              <a:rPr lang="x-none" sz="1600" err="1" smtClean="0">
                <a:latin typeface="Palatino Linotype" pitchFamily="18" charset="0"/>
              </a:rPr>
              <a:t>анаероба</a:t>
            </a:r>
            <a:r>
              <a:rPr lang="x-none" sz="1600" smtClean="0">
                <a:latin typeface="Palatino Linotype" pitchFamily="18" charset="0"/>
              </a:rPr>
              <a:t> (претварање </a:t>
            </a:r>
            <a:r>
              <a:rPr lang="x-none" sz="1600" dirty="0" smtClean="0">
                <a:latin typeface="Palatino Linotype" pitchFamily="18" charset="0"/>
              </a:rPr>
              <a:t>жучних киселина у канцерогене)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лкалн</a:t>
            </a:r>
            <a:r>
              <a:rPr lang="sr-Cyrl-RS" sz="1600" dirty="0" smtClean="0">
                <a:latin typeface="Palatino Linotype" pitchFamily="18" charset="0"/>
              </a:rPr>
              <a:t>а РН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у </a:t>
            </a:r>
            <a:r>
              <a:rPr lang="x-none" sz="1600" smtClean="0">
                <a:latin typeface="Palatino Linotype" pitchFamily="18" charset="0"/>
              </a:rPr>
              <a:t>лумену (највећи број канцерогена</a:t>
            </a:r>
            <a:r>
              <a:rPr lang="sr-Cyrl-RS" sz="1600" dirty="0" smtClean="0">
                <a:latin typeface="Palatino Linotype" pitchFamily="18" charset="0"/>
              </a:rPr>
              <a:t> као што су нитрозамини,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настаје у киселој средини)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ензим хидролаз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у </a:t>
            </a:r>
            <a:r>
              <a:rPr lang="x-none" sz="1600" dirty="0" err="1" smtClean="0">
                <a:latin typeface="Palatino Linotype" pitchFamily="18" charset="0"/>
              </a:rPr>
              <a:t>слузници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танког црева</a:t>
            </a:r>
            <a:r>
              <a:rPr lang="sr-Cyrl-RS" sz="1600" dirty="0" smtClean="0">
                <a:latin typeface="Palatino Linotype" pitchFamily="18" charset="0"/>
              </a:rPr>
              <a:t>(п</a:t>
            </a:r>
            <a:r>
              <a:rPr lang="x-none" sz="1600" smtClean="0">
                <a:latin typeface="Palatino Linotype" pitchFamily="18" charset="0"/>
              </a:rPr>
              <a:t>ретвара</a:t>
            </a:r>
            <a:r>
              <a:rPr lang="sr-Cyrl-RS" sz="1600" dirty="0" smtClean="0">
                <a:latin typeface="Palatino Linotype" pitchFamily="18" charset="0"/>
              </a:rPr>
              <a:t>ње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канцерогена у мање активне материје)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бржи транзит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кроз танко </a:t>
            </a:r>
            <a:r>
              <a:rPr lang="x-none" sz="1600" smtClean="0">
                <a:latin typeface="Palatino Linotype" pitchFamily="18" charset="0"/>
              </a:rPr>
              <a:t>црево (</a:t>
            </a:r>
            <a:r>
              <a:rPr lang="sr-Cyrl-RS" sz="1600" dirty="0" smtClean="0">
                <a:latin typeface="Palatino Linotype" pitchFamily="18" charset="0"/>
              </a:rPr>
              <a:t>краћи</a:t>
            </a:r>
            <a:r>
              <a:rPr lang="x-none" sz="1600" smtClean="0">
                <a:latin typeface="Palatino Linotype" pitchFamily="18" charset="0"/>
              </a:rPr>
              <a:t> контакт </a:t>
            </a:r>
            <a:r>
              <a:rPr lang="x-none" sz="1600" dirty="0" smtClean="0">
                <a:latin typeface="Palatino Linotype" pitchFamily="18" charset="0"/>
              </a:rPr>
              <a:t>канцерогена и </a:t>
            </a:r>
            <a:r>
              <a:rPr lang="x-none" sz="1600" dirty="0" err="1" smtClean="0">
                <a:latin typeface="Palatino Linotype" pitchFamily="18" charset="0"/>
              </a:rPr>
              <a:t>слузнице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кашасти цревни</a:t>
            </a:r>
            <a:r>
              <a:rPr lang="x-none" sz="1600" smtClean="0">
                <a:latin typeface="Palatino Linotype" pitchFamily="18" charset="0"/>
              </a:rPr>
              <a:t> садржај </a:t>
            </a:r>
            <a:r>
              <a:rPr lang="x-none" sz="1600" dirty="0" smtClean="0">
                <a:latin typeface="Palatino Linotype" pitchFamily="18" charset="0"/>
              </a:rPr>
              <a:t>(мања иритација </a:t>
            </a:r>
            <a:r>
              <a:rPr lang="x-none" sz="1600" dirty="0" err="1" smtClean="0">
                <a:latin typeface="Palatino Linotype" pitchFamily="18" charset="0"/>
              </a:rPr>
              <a:t>слузнице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б</a:t>
            </a:r>
            <a:r>
              <a:rPr lang="x-none" sz="1600" smtClean="0">
                <a:latin typeface="Palatino Linotype" pitchFamily="18" charset="0"/>
              </a:rPr>
              <a:t>рже </a:t>
            </a:r>
            <a:r>
              <a:rPr lang="x-none" sz="1600" dirty="0" smtClean="0">
                <a:latin typeface="Palatino Linotype" pitchFamily="18" charset="0"/>
              </a:rPr>
              <a:t>обнављање ћелија танког црева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в</a:t>
            </a:r>
            <a:r>
              <a:rPr lang="x-none" sz="1600" smtClean="0">
                <a:latin typeface="Palatino Linotype" pitchFamily="18" charset="0"/>
              </a:rPr>
              <a:t>ише </a:t>
            </a:r>
            <a:r>
              <a:rPr lang="x-none" sz="1600" dirty="0" smtClean="0">
                <a:latin typeface="Palatino Linotype" pitchFamily="18" charset="0"/>
              </a:rPr>
              <a:t>концентрације </a:t>
            </a:r>
            <a:r>
              <a:rPr lang="en-US" sz="1600" dirty="0" smtClean="0">
                <a:latin typeface="Palatino Linotype" pitchFamily="18" charset="0"/>
              </a:rPr>
              <a:t>IgA </a:t>
            </a:r>
            <a:r>
              <a:rPr lang="x-none" sz="1600" dirty="0" smtClean="0">
                <a:latin typeface="Palatino Linotype" pitchFamily="18" charset="0"/>
              </a:rPr>
              <a:t>и </a:t>
            </a:r>
            <a:r>
              <a:rPr lang="x-none" sz="1600" smtClean="0">
                <a:latin typeface="Palatino Linotype" pitchFamily="18" charset="0"/>
              </a:rPr>
              <a:t>Т лимфоцита</a:t>
            </a:r>
            <a:r>
              <a:rPr lang="sr-Cyrl-RS" sz="1600" dirty="0" smtClean="0">
                <a:latin typeface="Palatino Linotype" pitchFamily="18" charset="0"/>
              </a:rPr>
              <a:t>(неутрализација онкогених вируса)</a:t>
            </a:r>
            <a:endParaRPr lang="x-none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МАЛИГНИ ТУМОРИ ТАНКОГ ЦРЕВА-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ЕТИОЛОГИЈА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426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" y="325189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defRPr/>
            </a:pPr>
            <a:endParaRPr lang="ru-RU" sz="1600" dirty="0">
              <a:latin typeface="Palatino Linotype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1600" dirty="0" smtClean="0">
                <a:latin typeface="Palatino Linotype" pitchFamily="18" charset="0"/>
              </a:rPr>
              <a:t>Клиничка </a:t>
            </a:r>
            <a:r>
              <a:rPr lang="ru-RU" sz="1600" dirty="0">
                <a:latin typeface="Palatino Linotype" pitchFamily="18" charset="0"/>
              </a:rPr>
              <a:t>слика рака дебелог црева </a:t>
            </a:r>
            <a:r>
              <a:rPr lang="ru-RU" sz="1600" dirty="0" smtClean="0">
                <a:latin typeface="Palatino Linotype" pitchFamily="18" charset="0"/>
              </a:rPr>
              <a:t>често</a:t>
            </a:r>
            <a:r>
              <a:rPr lang="ru-RU" sz="1600" b="1" dirty="0" smtClean="0">
                <a:latin typeface="Palatino Linotype" pitchFamily="18" charset="0"/>
              </a:rPr>
              <a:t> </a:t>
            </a:r>
            <a:r>
              <a:rPr lang="ru-RU" sz="1600" b="1" dirty="0">
                <a:latin typeface="Palatino Linotype" pitchFamily="18" charset="0"/>
              </a:rPr>
              <a:t>неспецифична </a:t>
            </a:r>
            <a:endParaRPr lang="ru-RU" sz="1600" b="1" dirty="0" smtClean="0">
              <a:latin typeface="Palatino Linotype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1600" dirty="0" smtClean="0">
                <a:latin typeface="Palatino Linotype" pitchFamily="18" charset="0"/>
              </a:rPr>
              <a:t>Почетна фаза болести најчешће </a:t>
            </a:r>
            <a:r>
              <a:rPr lang="ru-RU" sz="1600" b="1" dirty="0" smtClean="0">
                <a:latin typeface="Palatino Linotype" pitchFamily="18" charset="0"/>
              </a:rPr>
              <a:t>без симптома</a:t>
            </a:r>
            <a:endParaRPr lang="ru-RU" sz="1600" dirty="0" smtClean="0">
              <a:latin typeface="Palatino Linotype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1600" dirty="0" smtClean="0">
                <a:latin typeface="Palatino Linotype" pitchFamily="18" charset="0"/>
              </a:rPr>
              <a:t>Тумор расте споро</a:t>
            </a:r>
            <a:endParaRPr lang="ru-RU" sz="1600" b="1" dirty="0" smtClean="0">
              <a:latin typeface="Palatino Linotype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1600" dirty="0" smtClean="0">
                <a:latin typeface="Palatino Linotype" pitchFamily="18" charset="0"/>
              </a:rPr>
              <a:t>Симптоми зависе од величине тумора, локализације и степена проширености</a:t>
            </a:r>
            <a:endParaRPr lang="en-US" sz="1600" dirty="0" smtClean="0">
              <a:latin typeface="Palatino Linotype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 smtClean="0">
                <a:latin typeface="Palatino Linotype" pitchFamily="18" charset="0"/>
              </a:rPr>
              <a:t> Крварење: окултно или манифстно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 smtClean="0">
                <a:latin typeface="Palatino Linotype" pitchFamily="18" charset="0"/>
              </a:rPr>
              <a:t>Болови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 smtClean="0">
                <a:latin typeface="Palatino Linotype" pitchFamily="18" charset="0"/>
              </a:rPr>
              <a:t>Надимање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 smtClean="0">
                <a:latin typeface="Palatino Linotype" pitchFamily="18" charset="0"/>
              </a:rPr>
              <a:t>Промене у ритму цревног пражњења(наизменична појава пролива и затвора)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 smtClean="0">
                <a:latin typeface="Palatino Linotype" pitchFamily="18" charset="0"/>
              </a:rPr>
              <a:t> Промена изгледа столице (боја, облик, конзистенција столице, присуство крви и слузи),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 smtClean="0">
                <a:latin typeface="Palatino Linotype" pitchFamily="18" charset="0"/>
              </a:rPr>
              <a:t> Општи симптоми:губитак апетита и телесне тежине, малаксалост, анемија(најчешће</a:t>
            </a:r>
            <a:r>
              <a:rPr lang="x-none" sz="1600" smtClean="0">
                <a:latin typeface="Palatino Linotype" pitchFamily="18" charset="0"/>
              </a:rPr>
              <a:t> хипохромн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, микроцитн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анемиј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код особа старијих од 40 година</a:t>
            </a:r>
            <a:r>
              <a:rPr lang="sr-Cyrl-RS" sz="1600" dirty="0" smtClean="0">
                <a:latin typeface="Palatino Linotype" pitchFamily="18" charset="0"/>
              </a:rPr>
              <a:t>)...</a:t>
            </a:r>
            <a:endParaRPr lang="x-none" sz="1600" smtClean="0">
              <a:latin typeface="Palatino Linotype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§"/>
              <a:defRPr/>
            </a:pPr>
            <a:endParaRPr lang="ru-RU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КОЛОРЕКТАЛНИ КАРЦИНОМ-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573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04800"/>
            <a:ext cx="9144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Тумори десног колона</a:t>
            </a:r>
            <a:r>
              <a:rPr lang="x-none" sz="1600" b="1" smtClean="0">
                <a:latin typeface="Palatino Linotype" pitchFamily="18" charset="0"/>
              </a:rPr>
              <a:t>: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Окултно крварење и анемија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толиц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боје </a:t>
            </a:r>
            <a:r>
              <a:rPr lang="sr-Cyrl-RS" sz="1600" dirty="0" smtClean="0">
                <a:latin typeface="Palatino Linotype" pitchFamily="18" charset="0"/>
              </a:rPr>
              <a:t>махагоније услед обилнијег крварења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Касна појава </a:t>
            </a:r>
            <a:r>
              <a:rPr lang="x-none" sz="1600" smtClean="0">
                <a:latin typeface="Palatino Linotype" pitchFamily="18" charset="0"/>
              </a:rPr>
              <a:t>симптома </a:t>
            </a:r>
            <a:r>
              <a:rPr lang="sr-Cyrl-RS" sz="1600" dirty="0" smtClean="0">
                <a:latin typeface="Palatino Linotype" pitchFamily="18" charset="0"/>
              </a:rPr>
              <a:t>опструкције</a:t>
            </a:r>
            <a:r>
              <a:rPr lang="x-none" sz="1600" smtClean="0">
                <a:latin typeface="Palatino Linotype" pitchFamily="18" charset="0"/>
              </a:rPr>
              <a:t>(течна </a:t>
            </a:r>
            <a:r>
              <a:rPr lang="x-none" sz="1600" dirty="0" smtClean="0">
                <a:latin typeface="Palatino Linotype" pitchFamily="18" charset="0"/>
              </a:rPr>
              <a:t>столица, ширина </a:t>
            </a:r>
            <a:r>
              <a:rPr lang="x-none" sz="1600" dirty="0" err="1" smtClean="0">
                <a:latin typeface="Palatino Linotype" pitchFamily="18" charset="0"/>
              </a:rPr>
              <a:t>цекума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асцедентног</a:t>
            </a:r>
            <a:r>
              <a:rPr lang="x-none" sz="1600" dirty="0" smtClean="0">
                <a:latin typeface="Palatino Linotype" pitchFamily="18" charset="0"/>
              </a:rPr>
              <a:t> колона, ретко опструкција)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Палпабилна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туморска маса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Тумори левог колона: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Свежа крв у столици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Болови због ч</a:t>
            </a:r>
            <a:r>
              <a:rPr lang="x-none" sz="1600" smtClean="0">
                <a:latin typeface="Palatino Linotype" pitchFamily="18" charset="0"/>
              </a:rPr>
              <a:t>ешћ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и брж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о</a:t>
            </a: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струкциј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(ужи лумен </a:t>
            </a:r>
            <a:r>
              <a:rPr lang="x-none" sz="1600" smtClean="0">
                <a:latin typeface="Palatino Linotype" pitchFamily="18" charset="0"/>
              </a:rPr>
              <a:t>црева,</a:t>
            </a:r>
            <a:r>
              <a:rPr lang="sr-Cyrl-RS" sz="1600" dirty="0" smtClean="0">
                <a:latin typeface="Palatino Linotype" pitchFamily="18" charset="0"/>
              </a:rPr>
              <a:t> чвршђа конзистенција столице</a:t>
            </a:r>
            <a:r>
              <a:rPr lang="x-none" sz="1600" smtClean="0">
                <a:latin typeface="Palatino Linotype" pitchFamily="18" charset="0"/>
              </a:rPr>
              <a:t>, тумор </a:t>
            </a:r>
            <a:r>
              <a:rPr lang="x-none" sz="1600" dirty="0" smtClean="0">
                <a:latin typeface="Palatino Linotype" pitchFamily="18" charset="0"/>
              </a:rPr>
              <a:t>сужава </a:t>
            </a:r>
            <a:r>
              <a:rPr lang="x-none" sz="1600" smtClean="0">
                <a:latin typeface="Palatino Linotype" pitchFamily="18" charset="0"/>
              </a:rPr>
              <a:t>лумен)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Тумори ректума: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Крв и слуз у столици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Тенезми(лажни позиви на дефекацију)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Осећај непотпуног цревног пражњења</a:t>
            </a:r>
          </a:p>
          <a:p>
            <a:pPr marL="285750" indent="-285750"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КОЛОРЕКТАЛНИ КАРЦИНОМ-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341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КОЛОРЕКТАЛНИ КАРЦИНОМ-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0" y="1066801"/>
            <a:ext cx="51816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mtClean="0">
                <a:latin typeface="Palatino Linotype" pitchFamily="18" charset="0"/>
              </a:rPr>
              <a:t>Ректум, ректосигмоидни прелаз, сигма-55%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mtClean="0">
                <a:latin typeface="Palatino Linotype" pitchFamily="18" charset="0"/>
              </a:rPr>
              <a:t>Цекум-25%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mtClean="0">
                <a:latin typeface="Palatino Linotype" pitchFamily="18" charset="0"/>
              </a:rPr>
              <a:t>Трансверзални колон-15%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mtClean="0">
                <a:latin typeface="Palatino Linotype" pitchFamily="18" charset="0"/>
              </a:rPr>
              <a:t>Десцеденс-5%</a:t>
            </a:r>
            <a:endParaRPr lang="x-none" dirty="0">
              <a:latin typeface="Palatino Linotype" pitchFamily="18" charset="0"/>
            </a:endParaRPr>
          </a:p>
        </p:txBody>
      </p:sp>
      <p:pic>
        <p:nvPicPr>
          <p:cNvPr id="47106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124200"/>
            <a:ext cx="3352800" cy="36818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КОЛОРЕКТАЛНИ КАРЦИНОМ-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ПРОГРЕСИЈА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  <p:pic>
        <p:nvPicPr>
          <p:cNvPr id="7171" name="Picture 3" descr="C:\Users\Ivan Jovanovic\Desktop\Colorectal-Cancer-Illustr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727" y="1104900"/>
            <a:ext cx="8603673" cy="51435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09800" y="5791200"/>
            <a:ext cx="3429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100" dirty="0" smtClean="0">
                <a:latin typeface="Palatino Linotype" pitchFamily="18" charset="0"/>
              </a:rPr>
              <a:t>Преузето са:</a:t>
            </a:r>
          </a:p>
          <a:p>
            <a:r>
              <a:rPr lang="en-US" sz="1100" dirty="0" smtClean="0">
                <a:latin typeface="Palatino Linotype" pitchFamily="18" charset="0"/>
              </a:rPr>
              <a:t>https://www.rhythmbio.com/colorectal-cancer/</a:t>
            </a:r>
            <a:endParaRPr lang="en-US" sz="1100" dirty="0">
              <a:latin typeface="Palatino Linotyp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400" y="2438400"/>
            <a:ext cx="990600" cy="27699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200" b="1" dirty="0" smtClean="0">
                <a:solidFill>
                  <a:schemeClr val="bg1"/>
                </a:solidFill>
                <a:latin typeface="Palatino Linotype" pitchFamily="18" charset="0"/>
              </a:rPr>
              <a:t>стадијум</a:t>
            </a:r>
            <a:r>
              <a:rPr lang="en-US" sz="1200" b="1" dirty="0" smtClean="0">
                <a:solidFill>
                  <a:schemeClr val="bg1"/>
                </a:solidFill>
                <a:latin typeface="Palatino Linotype" pitchFamily="18" charset="0"/>
              </a:rPr>
              <a:t> I</a:t>
            </a:r>
            <a:endParaRPr lang="en-US" sz="12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9800" y="3124200"/>
            <a:ext cx="1066800" cy="27699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200" b="1" dirty="0" smtClean="0">
                <a:solidFill>
                  <a:schemeClr val="bg1"/>
                </a:solidFill>
                <a:latin typeface="Palatino Linotype" pitchFamily="18" charset="0"/>
              </a:rPr>
              <a:t>стадијум</a:t>
            </a:r>
            <a:r>
              <a:rPr lang="en-US" sz="1200" b="1" dirty="0" smtClean="0">
                <a:solidFill>
                  <a:schemeClr val="bg1"/>
                </a:solidFill>
                <a:latin typeface="Palatino Linotype" pitchFamily="18" charset="0"/>
              </a:rPr>
              <a:t> II</a:t>
            </a:r>
            <a:endParaRPr lang="en-US" sz="12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400" y="3685401"/>
            <a:ext cx="1143000" cy="27699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200" b="1" dirty="0" smtClean="0">
                <a:solidFill>
                  <a:schemeClr val="bg1"/>
                </a:solidFill>
                <a:latin typeface="Palatino Linotype" pitchFamily="18" charset="0"/>
              </a:rPr>
              <a:t>стадијум</a:t>
            </a:r>
            <a:r>
              <a:rPr lang="en-US" sz="1200" b="1" dirty="0" smtClean="0">
                <a:solidFill>
                  <a:schemeClr val="bg1"/>
                </a:solidFill>
                <a:latin typeface="Palatino Linotype" pitchFamily="18" charset="0"/>
              </a:rPr>
              <a:t> III</a:t>
            </a:r>
            <a:endParaRPr lang="en-US" sz="12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00600" y="4419600"/>
            <a:ext cx="1143000" cy="27699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200" b="1" dirty="0" smtClean="0">
                <a:solidFill>
                  <a:schemeClr val="bg1"/>
                </a:solidFill>
                <a:latin typeface="Palatino Linotype" pitchFamily="18" charset="0"/>
              </a:rPr>
              <a:t>стадијум</a:t>
            </a:r>
            <a:r>
              <a:rPr lang="en-US" sz="1200" b="1" dirty="0" smtClean="0">
                <a:solidFill>
                  <a:schemeClr val="bg1"/>
                </a:solidFill>
                <a:latin typeface="Palatino Linotype" pitchFamily="18" charset="0"/>
              </a:rPr>
              <a:t> IV</a:t>
            </a:r>
            <a:endParaRPr lang="en-US" sz="12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1600" y="1676400"/>
            <a:ext cx="990600" cy="27699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200" b="1" dirty="0" smtClean="0">
                <a:solidFill>
                  <a:schemeClr val="bg1"/>
                </a:solidFill>
                <a:latin typeface="Palatino Linotype" pitchFamily="18" charset="0"/>
              </a:rPr>
              <a:t>стадијум</a:t>
            </a:r>
            <a:r>
              <a:rPr lang="en-US" sz="1200" b="1" dirty="0" smtClean="0">
                <a:solidFill>
                  <a:schemeClr val="bg1"/>
                </a:solidFill>
                <a:latin typeface="Palatino Linotype" pitchFamily="18" charset="0"/>
              </a:rPr>
              <a:t> 0</a:t>
            </a:r>
            <a:endParaRPr lang="en-US" sz="12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1219200"/>
            <a:ext cx="838200" cy="27699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200" b="1" dirty="0" smtClean="0">
                <a:solidFill>
                  <a:schemeClr val="bg1"/>
                </a:solidFill>
                <a:latin typeface="Palatino Linotype" pitchFamily="18" charset="0"/>
              </a:rPr>
              <a:t>аденом</a:t>
            </a:r>
            <a:endParaRPr lang="en-US" sz="12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2967335"/>
            <a:ext cx="152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200" b="1" dirty="0" smtClean="0">
                <a:latin typeface="Palatino Linotype" pitchFamily="18" charset="0"/>
              </a:rPr>
              <a:t>прогресија у </a:t>
            </a:r>
          </a:p>
          <a:p>
            <a:r>
              <a:rPr lang="sr-Cyrl-RS" sz="1200" b="1" dirty="0" smtClean="0">
                <a:latin typeface="Palatino Linotype" pitchFamily="18" charset="0"/>
              </a:rPr>
              <a:t>друге органе</a:t>
            </a:r>
            <a:endParaRPr lang="en-US" sz="12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341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457199"/>
            <a:ext cx="9067800" cy="5553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RS" sz="1600" b="1" dirty="0" smtClean="0">
                <a:latin typeface="Palatino Linotype" pitchFamily="18" charset="0"/>
              </a:rPr>
              <a:t>Лабораторијске анализе: </a:t>
            </a:r>
            <a:r>
              <a:rPr lang="sr-Cyrl-RS" sz="1600" dirty="0" smtClean="0">
                <a:latin typeface="Palatino Linotype" pitchFamily="18" charset="0"/>
              </a:rPr>
              <a:t>анемијски синдром, поремћен хепатограм (метастазе у јетри), туморски маркери...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dirty="0" smtClean="0">
                <a:latin typeface="Palatino Linotype" pitchFamily="18" charset="0"/>
              </a:rPr>
              <a:t>Туморски маркер </a:t>
            </a:r>
            <a:r>
              <a:rPr lang="x-none" sz="1600" b="1" smtClean="0">
                <a:latin typeface="Palatino Linotype" pitchFamily="18" charset="0"/>
              </a:rPr>
              <a:t>CEA (карциноембрионални антиген)</a:t>
            </a:r>
            <a:r>
              <a:rPr lang="ru-RU" sz="1600" b="1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x-none" sz="1600" smtClean="0">
                <a:latin typeface="Palatino Linotype" pitchFamily="18" charset="0"/>
              </a:rPr>
              <a:t>CEA-онкофетални туморски маркер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x-none" sz="1600" smtClean="0">
                <a:latin typeface="Palatino Linotype" pitchFamily="18" charset="0"/>
              </a:rPr>
              <a:t>У 60-70% случајева осетљив и специфичан за CRC</a:t>
            </a:r>
            <a:endParaRPr lang="ru-RU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Значајан је у постоперативном праћењу: рецидив болести и ефекти хемиотерапије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Нормална концентрација у серуму износи 2 </a:t>
            </a:r>
            <a:r>
              <a:rPr lang="x-none" sz="1600" smtClean="0">
                <a:latin typeface="Palatino Linotype" pitchFamily="18" charset="0"/>
              </a:rPr>
              <a:t>ng/ml</a:t>
            </a:r>
            <a:r>
              <a:rPr lang="sr-Cyrl-RS" sz="1600" dirty="0" smtClean="0">
                <a:latin typeface="Palatino Linotype" pitchFamily="18" charset="0"/>
              </a:rPr>
              <a:t>, в</a:t>
            </a:r>
            <a:r>
              <a:rPr lang="x-none" sz="1600" smtClean="0">
                <a:latin typeface="Palatino Linotype" pitchFamily="18" charset="0"/>
              </a:rPr>
              <a:t>редности изнад 10 ng/ml упућују на малигнитет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x-none" sz="1600" smtClean="0">
                <a:latin typeface="Palatino Linotype" pitchFamily="18" charset="0"/>
              </a:rPr>
              <a:t>У здравој популацији пушачи могу имати повишене вредности које не прелазе 10 ng/ml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Овај тест није строго специфичан за колоректални карцином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600" dirty="0" smtClean="0">
                <a:latin typeface="Palatino Linotype" pitchFamily="18" charset="0"/>
              </a:rPr>
              <a:t>Повишене вредности могу наћи и код других малигних болести: карцином дојке, плућа, желуца, као и код болесника са чиром желуца и цирозом јетре</a:t>
            </a:r>
            <a:endParaRPr lang="x-none" sz="16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x-none" sz="1600" smtClean="0">
                <a:latin typeface="Palatino Linotype" pitchFamily="18" charset="0"/>
              </a:rPr>
              <a:t>Након операције поновни пораст концентрације CEA у серуму за 3-8 месеци претходи клиничкој појави рецидива болести</a:t>
            </a:r>
          </a:p>
          <a:p>
            <a:pPr>
              <a:lnSpc>
                <a:spcPct val="150000"/>
              </a:lnSpc>
              <a:buClr>
                <a:schemeClr val="tx1"/>
              </a:buClr>
              <a:defRPr/>
            </a:pPr>
            <a:endParaRPr lang="sr-Cyrl-RS" sz="14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КОЛОРЕКТАЛНИ КАРЦИНОМ-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ДИЈАГНОЗА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577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229600" cy="63246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buClr>
                <a:schemeClr val="tx1"/>
              </a:buClr>
              <a:buNone/>
              <a:defRPr/>
            </a:pPr>
            <a:r>
              <a:rPr lang="x-none" sz="6400" b="1" smtClean="0">
                <a:latin typeface="Palatino Linotype" pitchFamily="18" charset="0"/>
              </a:rPr>
              <a:t>РТ</a:t>
            </a:r>
            <a:r>
              <a:rPr lang="x-none" sz="6400" smtClean="0">
                <a:latin typeface="Palatino Linotype" pitchFamily="18" charset="0"/>
              </a:rPr>
              <a:t>–дигито-ректални преглед је први преглед, најједноставнији, најјефтинији, и спада у домен лекара опште праксе</a:t>
            </a:r>
          </a:p>
          <a:p>
            <a:pPr marL="285750" indent="-285750">
              <a:lnSpc>
                <a:spcPct val="150000"/>
              </a:lnSpc>
              <a:defRPr/>
            </a:pPr>
            <a:r>
              <a:rPr lang="x-none" sz="6400" smtClean="0">
                <a:latin typeface="Palatino Linotype" pitchFamily="18" charset="0"/>
              </a:rPr>
              <a:t>Значајан је јер сем што открива туморе завршног дела дебелог црева, дијагностикује и друге, најчешће бенигне, болести ове регије, који понекад имају сличну симптоматологију</a:t>
            </a:r>
          </a:p>
          <a:p>
            <a:pPr>
              <a:lnSpc>
                <a:spcPct val="150000"/>
              </a:lnSpc>
              <a:buNone/>
              <a:defRPr/>
            </a:pPr>
            <a:r>
              <a:rPr lang="x-none" sz="6400" b="1" smtClean="0">
                <a:latin typeface="Palatino Linotype" pitchFamily="18" charset="0"/>
              </a:rPr>
              <a:t>FOBT (</a:t>
            </a:r>
            <a:r>
              <a:rPr lang="en-US" sz="6400" b="1" dirty="0" smtClean="0">
                <a:latin typeface="Palatino Linotype" pitchFamily="18" charset="0"/>
              </a:rPr>
              <a:t>Fecal Occult Blood Test</a:t>
            </a:r>
            <a:r>
              <a:rPr lang="x-none" sz="6400" b="1" smtClean="0">
                <a:latin typeface="Palatino Linotype" pitchFamily="18" charset="0"/>
              </a:rPr>
              <a:t>) </a:t>
            </a:r>
            <a:r>
              <a:rPr lang="x-none" sz="6400" smtClean="0">
                <a:latin typeface="Palatino Linotype" pitchFamily="18" charset="0"/>
              </a:rPr>
              <a:t>за рано откривање колоректалног карцинома, због његове неинвазивности, једноставности и ниске цене</a:t>
            </a:r>
          </a:p>
          <a:p>
            <a:pPr marL="285750" indent="-285750">
              <a:lnSpc>
                <a:spcPct val="150000"/>
              </a:lnSpc>
            </a:pPr>
            <a:r>
              <a:rPr lang="sr-Cyrl-RS" sz="6400" dirty="0" smtClean="0">
                <a:latin typeface="Palatino Linotype" pitchFamily="18" charset="0"/>
              </a:rPr>
              <a:t>З</a:t>
            </a:r>
            <a:r>
              <a:rPr lang="x-none" sz="6400" smtClean="0">
                <a:latin typeface="Palatino Linotype" pitchFamily="18" charset="0"/>
              </a:rPr>
              <a:t>аснива се на псеудопероксидазној активности хемоглобина, који помоћу стандардизованог гвајаковог реагенса квалитативно показује промену боје због оксидативне конверзије, резултати теста у откривању окултне крви зависе од влажности столице, деградацији хемоглобина (под утицајем фекалне флоре), одсутности интерферирајућих супстанци попут аскорбинске киселине које инхибирају оксидацију</a:t>
            </a:r>
          </a:p>
          <a:p>
            <a:pPr marL="285750" indent="-285750">
              <a:lnSpc>
                <a:spcPct val="150000"/>
              </a:lnSpc>
            </a:pPr>
            <a:r>
              <a:rPr lang="sr-Cyrl-RS" sz="6400" dirty="0" smtClean="0">
                <a:latin typeface="Palatino Linotype" pitchFamily="18" charset="0"/>
              </a:rPr>
              <a:t>х</a:t>
            </a:r>
            <a:r>
              <a:rPr lang="x-none" sz="6400" smtClean="0">
                <a:latin typeface="Palatino Linotype" pitchFamily="18" charset="0"/>
              </a:rPr>
              <a:t>рана која садржи састојке са псеудопероксидазном или пероксидазном активношћу, попут хемоглобина нехуманог порекла у црвеном месу, свежем воћу и поврћу-доводи до позитивне реакције,</a:t>
            </a:r>
            <a:r>
              <a:rPr lang="en-US" sz="6400" dirty="0" smtClean="0">
                <a:latin typeface="Palatino Linotype" pitchFamily="18" charset="0"/>
              </a:rPr>
              <a:t> (</a:t>
            </a:r>
            <a:r>
              <a:rPr lang="x-none" sz="6400" smtClean="0">
                <a:latin typeface="Palatino Linotype" pitchFamily="18" charset="0"/>
              </a:rPr>
              <a:t>два дана пре тестирања и за време узимања столице на преглед, смањити узимање витамина </a:t>
            </a:r>
            <a:r>
              <a:rPr lang="en-US" sz="6400" dirty="0" smtClean="0">
                <a:latin typeface="Palatino Linotype" pitchFamily="18" charset="0"/>
              </a:rPr>
              <a:t>C</a:t>
            </a:r>
            <a:r>
              <a:rPr lang="x-none" sz="6400" smtClean="0">
                <a:latin typeface="Palatino Linotype" pitchFamily="18" charset="0"/>
              </a:rPr>
              <a:t>, аспирина и тоника</a:t>
            </a:r>
            <a:r>
              <a:rPr lang="sr-Cyrl-RS" sz="6400" dirty="0" smtClean="0">
                <a:latin typeface="Palatino Linotype" pitchFamily="18" charset="0"/>
              </a:rPr>
              <a:t>)</a:t>
            </a:r>
            <a:endParaRPr lang="x-none" sz="64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x-none" sz="6400" smtClean="0">
                <a:latin typeface="Palatino Linotype" pitchFamily="18" charset="0"/>
              </a:rPr>
              <a:t>Узима се по један узорак столице кроз три дана, односно три узастопне столице</a:t>
            </a:r>
            <a:endParaRPr lang="x-none" smtClean="0">
              <a:latin typeface="Palatino Linotype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КОЛОРЕКТАЛНИ КАРЦИНОМ-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ДИЈАГНОЗА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03957"/>
            <a:ext cx="9067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tx1"/>
              </a:buClr>
              <a:defRPr/>
            </a:pPr>
            <a:r>
              <a:rPr lang="x-none" sz="1600" b="1" dirty="0" smtClean="0">
                <a:latin typeface="Palatino Linotype" pitchFamily="18" charset="0"/>
              </a:rPr>
              <a:t>И</a:t>
            </a:r>
            <a:r>
              <a:rPr lang="ru-RU" sz="1600" b="1" dirty="0">
                <a:latin typeface="Palatino Linotype" pitchFamily="18" charset="0"/>
              </a:rPr>
              <a:t>ригографија  </a:t>
            </a:r>
            <a:r>
              <a:rPr lang="ru-RU" sz="1600" dirty="0">
                <a:latin typeface="Palatino Linotype" pitchFamily="18" charset="0"/>
              </a:rPr>
              <a:t>је </a:t>
            </a:r>
            <a:r>
              <a:rPr lang="en-US" sz="1600" dirty="0" err="1" smtClean="0">
                <a:latin typeface="Palatino Linotype" pitchFamily="18" charset="0"/>
              </a:rPr>
              <a:t>Rtg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ru-RU" sz="1600" dirty="0" smtClean="0">
                <a:latin typeface="Palatino Linotype" pitchFamily="18" charset="0"/>
              </a:rPr>
              <a:t>преглед </a:t>
            </a:r>
            <a:r>
              <a:rPr lang="ru-RU" sz="1600" dirty="0">
                <a:latin typeface="Palatino Linotype" pitchFamily="18" charset="0"/>
              </a:rPr>
              <a:t>при коме се </a:t>
            </a:r>
            <a:r>
              <a:rPr lang="ru-RU" sz="1600" dirty="0" smtClean="0">
                <a:latin typeface="Palatino Linotype" pitchFamily="18" charset="0"/>
              </a:rPr>
              <a:t>контраст–баријум</a:t>
            </a:r>
            <a:r>
              <a:rPr lang="ru-RU" sz="1600" dirty="0">
                <a:latin typeface="Palatino Linotype" pitchFamily="18" charset="0"/>
              </a:rPr>
              <a:t>, убацује у црево кроз ректални </a:t>
            </a:r>
            <a:r>
              <a:rPr lang="ru-RU" sz="1600" dirty="0" smtClean="0">
                <a:latin typeface="Palatino Linotype" pitchFamily="18" charset="0"/>
              </a:rPr>
              <a:t>катетер. </a:t>
            </a:r>
            <a:r>
              <a:rPr lang="ru-RU" sz="1600" dirty="0">
                <a:latin typeface="Palatino Linotype" pitchFamily="18" charset="0"/>
              </a:rPr>
              <a:t>Снимање може бити са двојним контрастом тј. убацивањем баријума и ваздуха чиме се </a:t>
            </a:r>
            <a:r>
              <a:rPr lang="ru-RU" sz="1600" dirty="0" smtClean="0">
                <a:latin typeface="Palatino Linotype" pitchFamily="18" charset="0"/>
              </a:rPr>
              <a:t>оивећава прецизност. Потребна је претходна припрема </a:t>
            </a:r>
            <a:r>
              <a:rPr lang="ru-RU" sz="1600" dirty="0">
                <a:latin typeface="Palatino Linotype" pitchFamily="18" charset="0"/>
              </a:rPr>
              <a:t>црева</a:t>
            </a:r>
            <a:r>
              <a:rPr lang="ru-RU" sz="1600" dirty="0" smtClean="0">
                <a:latin typeface="Palatino Linotype" pitchFamily="18" charset="0"/>
              </a:rPr>
              <a:t>. </a:t>
            </a:r>
            <a:r>
              <a:rPr lang="ru-RU" sz="1600" dirty="0">
                <a:latin typeface="Palatino Linotype" pitchFamily="18" charset="0"/>
              </a:rPr>
              <a:t>Н</a:t>
            </a:r>
            <a:r>
              <a:rPr lang="ru-RU" sz="1600" dirty="0" smtClean="0">
                <a:latin typeface="Palatino Linotype" pitchFamily="18" charset="0"/>
              </a:rPr>
              <a:t>едостатак </a:t>
            </a:r>
            <a:r>
              <a:rPr lang="ru-RU" sz="1600" dirty="0">
                <a:latin typeface="Palatino Linotype" pitchFamily="18" charset="0"/>
              </a:rPr>
              <a:t>је што се не може узети биопсија.</a:t>
            </a:r>
          </a:p>
          <a:p>
            <a:pPr>
              <a:lnSpc>
                <a:spcPct val="150000"/>
              </a:lnSpc>
              <a:defRPr/>
            </a:pPr>
            <a:r>
              <a:rPr lang="en-US" sz="1600" b="1" dirty="0" smtClean="0">
                <a:latin typeface="Palatino Linotype" pitchFamily="18" charset="0"/>
              </a:rPr>
              <a:t>FRSS (</a:t>
            </a:r>
            <a:r>
              <a:rPr lang="ru-RU" sz="1600" b="1" dirty="0" smtClean="0">
                <a:latin typeface="Palatino Linotype" pitchFamily="18" charset="0"/>
              </a:rPr>
              <a:t>флексибилна ректосигмоидоскопија)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- </a:t>
            </a:r>
            <a:r>
              <a:rPr lang="ru-RU" sz="1600" dirty="0">
                <a:latin typeface="Palatino Linotype" pitchFamily="18" charset="0"/>
              </a:rPr>
              <a:t>је ендоскопска метода којом се прегледа око </a:t>
            </a:r>
            <a:r>
              <a:rPr lang="ru-RU" sz="1600" dirty="0" smtClean="0">
                <a:latin typeface="Palatino Linotype" pitchFamily="18" charset="0"/>
              </a:rPr>
              <a:t>60 </a:t>
            </a:r>
            <a:r>
              <a:rPr lang="x-none" sz="1600" smtClean="0">
                <a:latin typeface="Palatino Linotype" pitchFamily="18" charset="0"/>
              </a:rPr>
              <a:t>cm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ru-RU" sz="1600" dirty="0" smtClean="0">
                <a:latin typeface="Palatino Linotype" pitchFamily="18" charset="0"/>
              </a:rPr>
              <a:t>завршног дела </a:t>
            </a:r>
            <a:r>
              <a:rPr lang="ru-RU" sz="1600" dirty="0">
                <a:latin typeface="Palatino Linotype" pitchFamily="18" charset="0"/>
              </a:rPr>
              <a:t>црева где се </a:t>
            </a:r>
            <a:r>
              <a:rPr lang="ru-RU" sz="1600" dirty="0" smtClean="0">
                <a:latin typeface="Palatino Linotype" pitchFamily="18" charset="0"/>
              </a:rPr>
              <a:t>налази, по неким ауторима, и до 50%</a:t>
            </a:r>
            <a:r>
              <a:rPr lang="x-none" sz="160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CRC</a:t>
            </a:r>
            <a:endParaRPr lang="ru-RU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1600" b="1" dirty="0" smtClean="0">
                <a:latin typeface="Palatino Linotype" pitchFamily="18" charset="0"/>
              </a:rPr>
              <a:t>Колоноскопија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-</a:t>
            </a:r>
            <a:r>
              <a:rPr lang="ru-RU" sz="1600" dirty="0" smtClean="0">
                <a:latin typeface="Palatino Linotype" pitchFamily="18" charset="0"/>
              </a:rPr>
              <a:t> </a:t>
            </a:r>
            <a:r>
              <a:rPr lang="ru-RU" sz="1600" dirty="0">
                <a:latin typeface="Palatino Linotype" pitchFamily="18" charset="0"/>
              </a:rPr>
              <a:t>је „златни стандард“ дијагностике </a:t>
            </a:r>
            <a:r>
              <a:rPr lang="x-none" sz="1600" dirty="0" smtClean="0">
                <a:latin typeface="Palatino Linotype" pitchFamily="18" charset="0"/>
              </a:rPr>
              <a:t>CRC-a </a:t>
            </a:r>
            <a:r>
              <a:rPr lang="ru-RU" sz="1600" dirty="0" smtClean="0">
                <a:latin typeface="Palatino Linotype" pitchFamily="18" charset="0"/>
              </a:rPr>
              <a:t>зато </a:t>
            </a:r>
            <a:r>
              <a:rPr lang="ru-RU" sz="1600" dirty="0">
                <a:latin typeface="Palatino Linotype" pitchFamily="18" charset="0"/>
              </a:rPr>
              <a:t>што сем откривања и малих </a:t>
            </a:r>
            <a:r>
              <a:rPr lang="ru-RU" sz="1600" dirty="0" smtClean="0">
                <a:latin typeface="Palatino Linotype" pitchFamily="18" charset="0"/>
              </a:rPr>
              <a:t>промена–тумора</a:t>
            </a:r>
            <a:r>
              <a:rPr lang="ru-RU" sz="1600" dirty="0">
                <a:latin typeface="Palatino Linotype" pitchFamily="18" charset="0"/>
              </a:rPr>
              <a:t>, и узимања биопсије постоји могућност и уклањања полипа и тиме спречавања њиховог развоја у малигну </a:t>
            </a:r>
            <a:r>
              <a:rPr lang="ru-RU" sz="1600" dirty="0" smtClean="0">
                <a:latin typeface="Palatino Linotype" pitchFamily="18" charset="0"/>
              </a:rPr>
              <a:t>болест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dirty="0">
                <a:latin typeface="Palatino Linotype" pitchFamily="18" charset="0"/>
              </a:rPr>
              <a:t>Виртуелна колоноскопија - </a:t>
            </a:r>
            <a:r>
              <a:rPr lang="ru-RU" sz="1600" dirty="0" smtClean="0">
                <a:latin typeface="Palatino Linotype" pitchFamily="18" charset="0"/>
              </a:rPr>
              <a:t>користи  </a:t>
            </a:r>
            <a:r>
              <a:rPr lang="ru-RU" sz="1600" dirty="0">
                <a:latin typeface="Palatino Linotype" pitchFamily="18" charset="0"/>
              </a:rPr>
              <a:t>ваздух као </a:t>
            </a:r>
            <a:r>
              <a:rPr lang="ru-RU" sz="1600" dirty="0" smtClean="0">
                <a:latin typeface="Palatino Linotype" pitchFamily="18" charset="0"/>
              </a:rPr>
              <a:t>контраст, а </a:t>
            </a:r>
            <a:r>
              <a:rPr lang="ru-RU" sz="1600" dirty="0">
                <a:latin typeface="Palatino Linotype" pitchFamily="18" charset="0"/>
              </a:rPr>
              <a:t>снимање се врши </a:t>
            </a:r>
            <a:r>
              <a:rPr lang="x-none" sz="1600">
                <a:latin typeface="Palatino Linotype" pitchFamily="18" charset="0"/>
              </a:rPr>
              <a:t>CT</a:t>
            </a:r>
            <a:r>
              <a:rPr lang="ru-RU" sz="1600" dirty="0">
                <a:latin typeface="Palatino Linotype" pitchFamily="18" charset="0"/>
              </a:rPr>
              <a:t>-ом и МР-ом и пружа додатне информације као што су проширеност туморске масе на околне органе, присутност увећаних лимфних жлезда и постојање метастатске болести. 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dirty="0">
                <a:latin typeface="Palatino Linotype" pitchFamily="18" charset="0"/>
              </a:rPr>
              <a:t>Ендоректални </a:t>
            </a:r>
            <a:r>
              <a:rPr lang="ru-RU" sz="1600" b="1" dirty="0" smtClean="0">
                <a:latin typeface="Palatino Linotype" pitchFamily="18" charset="0"/>
              </a:rPr>
              <a:t>ултразвук</a:t>
            </a:r>
            <a:r>
              <a:rPr lang="ru-RU" sz="1600" dirty="0" smtClean="0">
                <a:latin typeface="Palatino Linotype" pitchFamily="18" charset="0"/>
              </a:rPr>
              <a:t>(за дијагнозу тумора ректума)-ултразвучни </a:t>
            </a:r>
            <a:r>
              <a:rPr lang="ru-RU" sz="1600" dirty="0">
                <a:latin typeface="Palatino Linotype" pitchFamily="18" charset="0"/>
              </a:rPr>
              <a:t>преглед помоћу сонде која је уведена кроз </a:t>
            </a:r>
            <a:r>
              <a:rPr lang="ru-RU" sz="1600" dirty="0" smtClean="0">
                <a:latin typeface="Palatino Linotype" pitchFamily="18" charset="0"/>
              </a:rPr>
              <a:t>анус. </a:t>
            </a:r>
            <a:endParaRPr lang="ru-RU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КОЛОРЕКТАЛНИ КАРЦИНОМ-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ДИЈАГНОЗА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940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700" y="1295400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smtClean="0">
                <a:latin typeface="Palatino Linotype" pitchFamily="18" charset="0"/>
              </a:rPr>
              <a:t>Карцином </a:t>
            </a:r>
            <a:r>
              <a:rPr lang="x-none" sz="1600" b="1">
                <a:latin typeface="Palatino Linotype" pitchFamily="18" charset="0"/>
              </a:rPr>
              <a:t>ректума</a:t>
            </a:r>
            <a:r>
              <a:rPr lang="x-none" sz="1600">
                <a:latin typeface="Palatino Linotype" pitchFamily="18" charset="0"/>
              </a:rPr>
              <a:t>-специфична лифна дренажа и типичан пут </a:t>
            </a:r>
            <a:r>
              <a:rPr lang="x-none" sz="1600" smtClean="0">
                <a:latin typeface="Palatino Linotype" pitchFamily="18" charset="0"/>
              </a:rPr>
              <a:t>метастазирања</a:t>
            </a:r>
            <a:r>
              <a:rPr lang="x-none" sz="1600" dirty="0" smtClean="0">
                <a:latin typeface="Palatino Linotype" pitchFamily="18" charset="0"/>
              </a:rPr>
              <a:t>, у</a:t>
            </a:r>
            <a:r>
              <a:rPr lang="x-none" sz="1600" smtClean="0">
                <a:latin typeface="Palatino Linotype" pitchFamily="18" charset="0"/>
              </a:rPr>
              <a:t>след </a:t>
            </a:r>
            <a:r>
              <a:rPr lang="x-none" sz="1600">
                <a:latin typeface="Palatino Linotype" pitchFamily="18" charset="0"/>
              </a:rPr>
              <a:t>недостатка серозе прогресивно захвата локалне структуре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>
                <a:latin typeface="Palatino Linotype" pitchFamily="18" charset="0"/>
              </a:rPr>
              <a:t>Доња трећина ректума има двоструку прокрвљеност-хематогено метастазира у јетру преко горње хемороидалне вене и порталног система и у плућа преко средње хемороидалне вене и доње шупље </a:t>
            </a:r>
            <a:r>
              <a:rPr lang="x-none" sz="1600" smtClean="0">
                <a:latin typeface="Palatino Linotype" pitchFamily="18" charset="0"/>
              </a:rPr>
              <a:t>вене</a:t>
            </a:r>
            <a:r>
              <a:rPr lang="x-none" sz="1600" dirty="0" smtClean="0">
                <a:latin typeface="Palatino Linotype" pitchFamily="18" charset="0"/>
              </a:rPr>
              <a:t>, т</a:t>
            </a:r>
            <a:r>
              <a:rPr lang="x-none" sz="1600" smtClean="0">
                <a:latin typeface="Palatino Linotype" pitchFamily="18" charset="0"/>
              </a:rPr>
              <a:t>умори </a:t>
            </a:r>
            <a:r>
              <a:rPr lang="x-none" sz="1600">
                <a:latin typeface="Palatino Linotype" pitchFamily="18" charset="0"/>
              </a:rPr>
              <a:t>у горњој и средњој трећини ректума хематогено метастазирају у јетру преко порталног </a:t>
            </a:r>
            <a:r>
              <a:rPr lang="x-none" sz="1600" smtClean="0">
                <a:latin typeface="Palatino Linotype" pitchFamily="18" charset="0"/>
              </a:rPr>
              <a:t>система</a:t>
            </a:r>
            <a:r>
              <a:rPr lang="x-none" sz="1600" dirty="0" smtClean="0">
                <a:latin typeface="Palatino Linotype" pitchFamily="18" charset="0"/>
              </a:rPr>
              <a:t>, к</a:t>
            </a:r>
            <a:r>
              <a:rPr lang="x-none" sz="1600" smtClean="0">
                <a:latin typeface="Palatino Linotype" pitchFamily="18" charset="0"/>
              </a:rPr>
              <a:t>арциноми </a:t>
            </a:r>
            <a:r>
              <a:rPr lang="x-none" sz="1600">
                <a:latin typeface="Palatino Linotype" pitchFamily="18" charset="0"/>
              </a:rPr>
              <a:t>колона-хематогено метастазирање у јетру преко порталног система, а плућне метастазе настају преко оних у јетри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КАРЦИНОМ  РЕКТУМА</a:t>
            </a:r>
            <a:r>
              <a:rPr lang="x-none" sz="2000" b="1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653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844938"/>
            <a:ext cx="8991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400" b="1" dirty="0" smtClean="0">
                <a:latin typeface="Palatino Linotype" pitchFamily="18" charset="0"/>
              </a:rPr>
              <a:t>ХИРУРШКО ЛЕЧЕЊЕ</a:t>
            </a:r>
            <a:endParaRPr lang="x-none" sz="14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Ресецира се најмање 5 cm-a црева проксимално и дистално од ивице тумора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Ресекција у једном акту, радикална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Основн</a:t>
            </a:r>
            <a:r>
              <a:rPr lang="sr-Cyrl-RS" sz="1600" dirty="0" smtClean="0">
                <a:latin typeface="Palatino Linotype" pitchFamily="18" charset="0"/>
              </a:rPr>
              <a:t>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циљ лечења: одстранити цревни сегмент захваћен туморском масом заједно са дренажним лимфним судовима </a:t>
            </a:r>
            <a:r>
              <a:rPr lang="x-none" sz="1600" smtClean="0">
                <a:latin typeface="Palatino Linotype" pitchFamily="18" charset="0"/>
              </a:rPr>
              <a:t>и чворовима</a:t>
            </a:r>
            <a:endParaRPr lang="sr-Cyrl-R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Cyrl-RS" sz="14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b="1" smtClean="0">
                <a:latin typeface="Palatino Linotype" pitchFamily="18" charset="0"/>
              </a:rPr>
              <a:t>ЕНДОСКОПСКА РЕКАНАЛИЗАЦИЈА ректалног карцинома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Иноперабилни ректални карцином са опструкцијом ректума и високим хируршким ризиком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    </a:t>
            </a:r>
            <a:r>
              <a:rPr lang="x-none" sz="1600" smtClean="0">
                <a:latin typeface="Palatino Linotype" pitchFamily="18" charset="0"/>
              </a:rPr>
              <a:t>Палијативна реканализација ласерском терапијом кроз флексибилни ендоскоп</a:t>
            </a:r>
            <a:endParaRPr lang="sr-Cyrl-R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Cyrl-RS" sz="14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b="1" smtClean="0">
                <a:latin typeface="Palatino Linotype" pitchFamily="18" charset="0"/>
              </a:rPr>
              <a:t>ХЕМИОТЕРАПИЈА</a:t>
            </a:r>
            <a:r>
              <a:rPr lang="sr-Cyrl-RS" sz="1400" b="1" dirty="0" smtClean="0">
                <a:latin typeface="Palatino Linotype" pitchFamily="18" charset="0"/>
              </a:rPr>
              <a:t>, РАДИОТЕРАПИЈА</a:t>
            </a:r>
          </a:p>
          <a:p>
            <a:pPr>
              <a:lnSpc>
                <a:spcPct val="150000"/>
              </a:lnSpc>
            </a:pPr>
            <a:endParaRPr lang="x-none" sz="1400" b="1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4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x-none" sz="14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4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КОЛОРЕКТАЛНИ КАРЦИНОМ-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ТЕРАПИЈА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574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95491"/>
            <a:ext cx="9067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ПОСТОПЕРАТИВНО </a:t>
            </a:r>
            <a:r>
              <a:rPr lang="x-none" sz="1600" b="1">
                <a:latin typeface="Palatino Linotype" pitchFamily="18" charset="0"/>
              </a:rPr>
              <a:t>ПРАЋЕЊЕ БОЛЕСНИКА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Комплетна колоноскопија-ако преоперативно није урађена због стенозе туморском масом (синхрони карциноми, аденоми…) (у трећем месецу)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Ако је колоноскопски налаз уредан, следи контрола након 6 месеци, а затим једногодишње контроле следећих 5 година, па сваких 3-5 година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Оптимално праћење CEA сваких 3-6 </a:t>
            </a:r>
            <a:r>
              <a:rPr lang="x-none" sz="1600" smtClean="0">
                <a:latin typeface="Palatino Linotype" pitchFamily="18" charset="0"/>
              </a:rPr>
              <a:t>месеци</a:t>
            </a:r>
            <a:r>
              <a:rPr lang="sr-Cyrl-RS" sz="1600" dirty="0" smtClean="0">
                <a:latin typeface="Palatino Linotype" pitchFamily="18" charset="0"/>
              </a:rPr>
              <a:t>, чији </a:t>
            </a:r>
            <a:r>
              <a:rPr lang="x-none" sz="1600" smtClean="0">
                <a:latin typeface="Palatino Linotype" pitchFamily="18" charset="0"/>
              </a:rPr>
              <a:t>оновни </a:t>
            </a:r>
            <a:r>
              <a:rPr lang="x-none" sz="1600">
                <a:latin typeface="Palatino Linotype" pitchFamily="18" charset="0"/>
              </a:rPr>
              <a:t>пораст упућује на локални релапс болести или на појаву местастаза, а претходи 3-8 месеци пре клиничке појаве рецидива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ЦТ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ојаву рецидива болести</a:t>
            </a:r>
            <a:r>
              <a:rPr lang="sr-Cyrl-RS" sz="1600" dirty="0" smtClean="0">
                <a:latin typeface="Palatino Linotype" pitchFamily="18" charset="0"/>
              </a:rPr>
              <a:t> означава </a:t>
            </a:r>
            <a:r>
              <a:rPr lang="x-none" sz="1600" smtClean="0">
                <a:latin typeface="Palatino Linotype" pitchFamily="18" charset="0"/>
              </a:rPr>
              <a:t>продор туморског ткива у серозу и регионалне лимфне чворове и вене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Бољу прогнозу имају карциноми десног колона (лимфна и венска дренажа-метастазе из левог колона лимфатичним путем брже захватају централне и ретроперитонеалне лимфне чворове)</a:t>
            </a:r>
            <a:r>
              <a:rPr lang="x-none" sz="1600" b="1" smtClean="0">
                <a:latin typeface="Palatino Linotype" pitchFamily="18" charset="0"/>
              </a:rPr>
              <a:t> </a:t>
            </a:r>
            <a:endParaRPr lang="sr-Cyrl-RS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x-none" sz="16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КОЛОРЕКТАЛНИ КАРЦИНОМ-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ТЕРАПИЈА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30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75144"/>
            <a:ext cx="9067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Дуго 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асимптоматски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Симптоми</a:t>
            </a:r>
            <a:r>
              <a:rPr lang="sr-Cyrl-RS" sz="1600" dirty="0" smtClean="0">
                <a:latin typeface="Palatino Linotype" pitchFamily="18" charset="0"/>
              </a:rPr>
              <a:t> (последица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раста </a:t>
            </a:r>
            <a:r>
              <a:rPr lang="x-none" sz="1600" smtClean="0">
                <a:latin typeface="Palatino Linotype" pitchFamily="18" charset="0"/>
              </a:rPr>
              <a:t>тумора</a:t>
            </a:r>
            <a:r>
              <a:rPr lang="sr-Cyrl-RS" sz="1600" dirty="0" smtClean="0">
                <a:latin typeface="Palatino Linotype" pitchFamily="18" charset="0"/>
              </a:rPr>
              <a:t>): бол,опструкција, крварење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Б</a:t>
            </a:r>
            <a:r>
              <a:rPr lang="x-none" sz="1600" smtClean="0">
                <a:latin typeface="Palatino Linotype" pitchFamily="18" charset="0"/>
              </a:rPr>
              <a:t>ол</a:t>
            </a:r>
            <a:r>
              <a:rPr lang="sr-Cyrl-RS" sz="1600" dirty="0" smtClean="0">
                <a:latin typeface="Palatino Linotype" pitchFamily="18" charset="0"/>
              </a:rPr>
              <a:t>: грчеви</a:t>
            </a:r>
            <a:r>
              <a:rPr lang="x-none" sz="1600" smtClean="0">
                <a:latin typeface="Palatino Linotype" pitchFamily="18" charset="0"/>
              </a:rPr>
              <a:t> периумбиликално</a:t>
            </a:r>
            <a:r>
              <a:rPr lang="sr-Cyrl-RS" sz="1600" dirty="0" smtClean="0">
                <a:latin typeface="Palatino Linotype" pitchFamily="18" charset="0"/>
              </a:rPr>
              <a:t>, шире се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у леђа (</a:t>
            </a:r>
            <a:r>
              <a:rPr lang="x-none" sz="1600" err="1" smtClean="0">
                <a:latin typeface="Palatino Linotype" pitchFamily="18" charset="0"/>
              </a:rPr>
              <a:t>захваћеност</a:t>
            </a:r>
            <a:r>
              <a:rPr lang="x-none" sz="1600" smtClean="0">
                <a:latin typeface="Palatino Linotype" pitchFamily="18" charset="0"/>
              </a:rPr>
              <a:t> ретроперитинеума)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М</a:t>
            </a:r>
            <a:r>
              <a:rPr lang="x-none" sz="1600" smtClean="0">
                <a:latin typeface="Palatino Linotype" pitchFamily="18" charset="0"/>
              </a:rPr>
              <a:t>учнина</a:t>
            </a:r>
            <a:r>
              <a:rPr lang="x-none" sz="1600" dirty="0" smtClean="0">
                <a:latin typeface="Palatino Linotype" pitchFamily="18" charset="0"/>
              </a:rPr>
              <a:t>, повраћање (симптоми механичке опструкције)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Крварење</a:t>
            </a:r>
            <a:r>
              <a:rPr lang="x-none" sz="1600" smtClean="0">
                <a:latin typeface="Palatino Linotype" pitchFamily="18" charset="0"/>
              </a:rPr>
              <a:t>: </a:t>
            </a:r>
            <a:r>
              <a:rPr lang="sr-Cyrl-RS" sz="1600" dirty="0" smtClean="0">
                <a:latin typeface="Palatino Linotype" pitchFamily="18" charset="0"/>
              </a:rPr>
              <a:t>окултно, </a:t>
            </a:r>
            <a:r>
              <a:rPr lang="x-none" sz="1600" smtClean="0">
                <a:latin typeface="Palatino Linotype" pitchFamily="18" charset="0"/>
              </a:rPr>
              <a:t>ма</a:t>
            </a:r>
            <a:r>
              <a:rPr lang="sr-Cyrl-RS" sz="1600" dirty="0" smtClean="0">
                <a:latin typeface="Palatino Linotype" pitchFamily="18" charset="0"/>
              </a:rPr>
              <a:t>нифест</a:t>
            </a:r>
            <a:r>
              <a:rPr lang="x-none" sz="1600" smtClean="0">
                <a:latin typeface="Palatino Linotype" pitchFamily="18" charset="0"/>
              </a:rPr>
              <a:t>но</a:t>
            </a:r>
            <a:r>
              <a:rPr lang="sr-Cyrl-RS" sz="1600" dirty="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малигни тумори </a:t>
            </a:r>
            <a:r>
              <a:rPr lang="sr-Cyrl-RS" sz="1600" dirty="0" smtClean="0">
                <a:latin typeface="Palatino Linotype" pitchFamily="18" charset="0"/>
              </a:rPr>
              <a:t>, нарочито </a:t>
            </a:r>
            <a:r>
              <a:rPr lang="x-none" sz="1600" smtClean="0">
                <a:latin typeface="Palatino Linotype" pitchFamily="18" charset="0"/>
              </a:rPr>
              <a:t>саркоми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Опште телесно пропадање, г</a:t>
            </a:r>
            <a:r>
              <a:rPr lang="x-none" sz="1600" smtClean="0">
                <a:latin typeface="Palatino Linotype" pitchFamily="18" charset="0"/>
              </a:rPr>
              <a:t>убитак </a:t>
            </a:r>
            <a:r>
              <a:rPr lang="x-none" sz="1600" dirty="0" smtClean="0">
                <a:latin typeface="Palatino Linotype" pitchFamily="18" charset="0"/>
              </a:rPr>
              <a:t>тежине, перфорација, </a:t>
            </a:r>
            <a:r>
              <a:rPr lang="x-none" sz="1600" dirty="0" err="1" smtClean="0">
                <a:latin typeface="Palatino Linotype" pitchFamily="18" charset="0"/>
              </a:rPr>
              <a:t>опструктивни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иктерус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панкреатитис</a:t>
            </a:r>
            <a:r>
              <a:rPr lang="x-none" sz="1600" dirty="0" smtClean="0">
                <a:latin typeface="Palatino Linotype" pitchFamily="18" charset="0"/>
              </a:rPr>
              <a:t> (</a:t>
            </a:r>
            <a:r>
              <a:rPr lang="x-none" sz="1600" dirty="0" err="1" smtClean="0">
                <a:latin typeface="Palatino Linotype" pitchFamily="18" charset="0"/>
              </a:rPr>
              <a:t>периампуларни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тумори)</a:t>
            </a:r>
            <a:endParaRPr lang="x-none" sz="1600" dirty="0" smtClean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МАЛИГНИ ТУМОРИ ТАНКОГ ЦРЕВА-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73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8288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Palatino Linotype" pitchFamily="18" charset="0"/>
              </a:rPr>
              <a:t>АКУТНИ ПАНКРЕАТИТИС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8194" name="Picture 2" descr="C:\Users\Ivan Jovanovic\Desktop\acute-pancreatitis1.jpg"/>
          <p:cNvPicPr>
            <a:picLocks noChangeAspect="1" noChangeArrowheads="1"/>
          </p:cNvPicPr>
          <p:nvPr/>
        </p:nvPicPr>
        <p:blipFill>
          <a:blip r:embed="rId2" cstate="print"/>
          <a:srcRect l="2347" t="3132" r="2504" b="1357"/>
          <a:stretch>
            <a:fillRect/>
          </a:stretch>
        </p:blipFill>
        <p:spPr bwMode="auto">
          <a:xfrm>
            <a:off x="1447800" y="1935079"/>
            <a:ext cx="5943600" cy="47705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53000" y="3166646"/>
            <a:ext cx="26670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600" b="1" dirty="0" smtClean="0">
                <a:latin typeface="Palatino Linotype" pitchFamily="18" charset="0"/>
              </a:rPr>
              <a:t>Акутни панкреатитис</a:t>
            </a:r>
            <a:endParaRPr lang="en-US" sz="1600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324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x-none" sz="1600" smtClean="0">
                <a:latin typeface="Palatino Linotype" pitchFamily="18" charset="0"/>
              </a:rPr>
              <a:t>акутно запаљење панкреаса </a:t>
            </a:r>
            <a:r>
              <a:rPr lang="x-none" sz="1600" dirty="0" smtClean="0">
                <a:latin typeface="Palatino Linotype" pitchFamily="18" charset="0"/>
              </a:rPr>
              <a:t>праћено јаким боловима у горњем </a:t>
            </a:r>
            <a:r>
              <a:rPr lang="x-none" sz="1600" smtClean="0">
                <a:latin typeface="Palatino Linotype" pitchFamily="18" charset="0"/>
              </a:rPr>
              <a:t>делу абдомена</a:t>
            </a:r>
            <a:r>
              <a:rPr lang="x-none" sz="1600" dirty="0" smtClean="0">
                <a:latin typeface="Palatino Linotype" pitchFamily="18" charset="0"/>
              </a:rPr>
              <a:t> и к</a:t>
            </a:r>
            <a:r>
              <a:rPr lang="x-none" sz="1600" smtClean="0">
                <a:latin typeface="Palatino Linotype" pitchFamily="18" charset="0"/>
              </a:rPr>
              <a:t>од већине вишеструк</a:t>
            </a:r>
            <a:r>
              <a:rPr lang="sr-Cyrl-RS" sz="1600" dirty="0" smtClean="0">
                <a:latin typeface="Palatino Linotype" pitchFamily="18" charset="0"/>
              </a:rPr>
              <a:t>им</a:t>
            </a:r>
            <a:r>
              <a:rPr lang="x-none" sz="1600" smtClean="0">
                <a:latin typeface="Palatino Linotype" pitchFamily="18" charset="0"/>
              </a:rPr>
              <a:t> повећањ</a:t>
            </a:r>
            <a:r>
              <a:rPr lang="sr-Cyrl-RS" sz="1600" dirty="0" smtClean="0">
                <a:latin typeface="Palatino Linotype" pitchFamily="18" charset="0"/>
              </a:rPr>
              <a:t>ем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панкреасних ензима </a:t>
            </a:r>
            <a:r>
              <a:rPr lang="en-US" sz="1600" dirty="0" smtClean="0">
                <a:latin typeface="Palatino Linotype" pitchFamily="18" charset="0"/>
              </a:rPr>
              <a:t>(</a:t>
            </a:r>
            <a:r>
              <a:rPr lang="x-none" sz="1600" dirty="0" smtClean="0">
                <a:latin typeface="Palatino Linotype" pitchFamily="18" charset="0"/>
              </a:rPr>
              <a:t>амилаза и липаза</a:t>
            </a:r>
            <a:r>
              <a:rPr lang="en-US" sz="1600" dirty="0" smtClean="0">
                <a:latin typeface="Palatino Linotype" pitchFamily="18" charset="0"/>
              </a:rPr>
              <a:t>)</a:t>
            </a:r>
            <a:r>
              <a:rPr lang="x-none" sz="1600" dirty="0" smtClean="0">
                <a:latin typeface="Palatino Linotype" pitchFamily="18" charset="0"/>
              </a:rPr>
              <a:t> у крви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x-none" sz="1600" b="1" smtClean="0">
                <a:latin typeface="Palatino Linotype" pitchFamily="18" charset="0"/>
              </a:rPr>
              <a:t>Подела </a:t>
            </a:r>
            <a:r>
              <a:rPr lang="sr-Cyrl-RS" sz="1600" b="1" dirty="0" smtClean="0">
                <a:latin typeface="Palatino Linotype" pitchFamily="18" charset="0"/>
              </a:rPr>
              <a:t>(Конференција у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 dirty="0" err="1" smtClean="0">
                <a:latin typeface="Palatino Linotype" pitchFamily="18" charset="0"/>
              </a:rPr>
              <a:t>Атланти</a:t>
            </a:r>
            <a:r>
              <a:rPr lang="x-none" sz="1600" b="1" dirty="0" smtClean="0">
                <a:latin typeface="Palatino Linotype" pitchFamily="18" charset="0"/>
              </a:rPr>
              <a:t>):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600" b="1" smtClean="0">
                <a:solidFill>
                  <a:srgbClr val="FF0000"/>
                </a:solidFill>
                <a:latin typeface="Palatino Linotype" pitchFamily="18" charset="0"/>
              </a:rPr>
              <a:t>Благ</a:t>
            </a:r>
            <a:r>
              <a:rPr lang="sr-Cyrl-RS" sz="1600" b="1" dirty="0" smtClean="0">
                <a:solidFill>
                  <a:srgbClr val="FF0000"/>
                </a:solidFill>
                <a:latin typeface="Palatino Linotype" pitchFamily="18" charset="0"/>
              </a:rPr>
              <a:t>и</a:t>
            </a:r>
            <a:r>
              <a:rPr lang="x-none" sz="1600" b="1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sz="1600" b="1" dirty="0" smtClean="0">
                <a:solidFill>
                  <a:srgbClr val="FF0000"/>
                </a:solidFill>
                <a:latin typeface="Palatino Linotype" pitchFamily="18" charset="0"/>
              </a:rPr>
              <a:t>акутни </a:t>
            </a:r>
            <a:r>
              <a:rPr lang="x-none" sz="1600" b="1" err="1" smtClean="0">
                <a:solidFill>
                  <a:srgbClr val="FF0000"/>
                </a:solidFill>
                <a:latin typeface="Palatino Linotype" pitchFamily="18" charset="0"/>
              </a:rPr>
              <a:t>панкреатитис</a:t>
            </a:r>
            <a:r>
              <a:rPr lang="x-none" sz="1600" b="1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sz="1600" b="1" smtClean="0">
                <a:latin typeface="Palatino Linotype" pitchFamily="18" charset="0"/>
              </a:rPr>
              <a:t>-</a:t>
            </a:r>
            <a:r>
              <a:rPr lang="x-none" sz="1600" smtClean="0">
                <a:latin typeface="Palatino Linotype" pitchFamily="18" charset="0"/>
              </a:rPr>
              <a:t>са </a:t>
            </a:r>
            <a:r>
              <a:rPr lang="x-none" sz="1600" dirty="0" smtClean="0">
                <a:latin typeface="Palatino Linotype" pitchFamily="18" charset="0"/>
              </a:rPr>
              <a:t>минималном </a:t>
            </a:r>
            <a:r>
              <a:rPr lang="x-none" sz="1600" dirty="0" err="1" smtClean="0">
                <a:latin typeface="Palatino Linotype" pitchFamily="18" charset="0"/>
              </a:rPr>
              <a:t>дисфункцијом</a:t>
            </a:r>
            <a:r>
              <a:rPr lang="x-none" sz="1600" dirty="0" smtClean="0">
                <a:latin typeface="Palatino Linotype" pitchFamily="18" charset="0"/>
              </a:rPr>
              <a:t> органа и сигурним опоравком, доминантна патолошка промена је </a:t>
            </a:r>
            <a:r>
              <a:rPr lang="x-none" sz="1600" dirty="0" err="1" smtClean="0">
                <a:latin typeface="Palatino Linotype" pitchFamily="18" charset="0"/>
              </a:rPr>
              <a:t>интерстицијални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едем</a:t>
            </a:r>
            <a:r>
              <a:rPr lang="x-none" sz="1600" dirty="0" smtClean="0">
                <a:latin typeface="Palatino Linotype" pitchFamily="18" charset="0"/>
              </a:rPr>
              <a:t> панкреаса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600" b="1" dirty="0" smtClean="0">
                <a:solidFill>
                  <a:srgbClr val="FF0000"/>
                </a:solidFill>
                <a:latin typeface="Palatino Linotype" pitchFamily="18" charset="0"/>
              </a:rPr>
              <a:t>Тежак </a:t>
            </a:r>
            <a:r>
              <a:rPr lang="x-none" sz="1600" b="1" smtClean="0">
                <a:solidFill>
                  <a:srgbClr val="FF0000"/>
                </a:solidFill>
                <a:latin typeface="Palatino Linotype" pitchFamily="18" charset="0"/>
              </a:rPr>
              <a:t>акутни панкреатитис- </a:t>
            </a:r>
            <a:r>
              <a:rPr lang="x-none" sz="1600" smtClean="0">
                <a:latin typeface="Palatino Linotype" pitchFamily="18" charset="0"/>
              </a:rPr>
              <a:t>праћен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мултиорганском </a:t>
            </a:r>
            <a:r>
              <a:rPr lang="x-none" sz="1600" dirty="0" smtClean="0">
                <a:latin typeface="Palatino Linotype" pitchFamily="18" charset="0"/>
              </a:rPr>
              <a:t>инсуфицијенцијом и</a:t>
            </a:r>
            <a:r>
              <a:rPr lang="en-US" sz="1600" dirty="0" smtClean="0">
                <a:latin typeface="Palatino Linotype" pitchFamily="18" charset="0"/>
              </a:rPr>
              <a:t>/</a:t>
            </a:r>
            <a:r>
              <a:rPr lang="x-none" sz="1600" dirty="0" smtClean="0">
                <a:latin typeface="Palatino Linotype" pitchFamily="18" charset="0"/>
              </a:rPr>
              <a:t>или локалним компликацијама као што су инфицирана или неинфицирана некроза, псеудоциста </a:t>
            </a:r>
            <a:r>
              <a:rPr lang="x-none" sz="1600" smtClean="0">
                <a:latin typeface="Palatino Linotype" pitchFamily="18" charset="0"/>
              </a:rPr>
              <a:t>или апсц</a:t>
            </a:r>
            <a:r>
              <a:rPr lang="x-none" sz="1600" dirty="0" err="1" smtClean="0">
                <a:latin typeface="Palatino Linotype" pitchFamily="18" charset="0"/>
              </a:rPr>
              <a:t>ес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AutoNum type="arabicPeriod" startAt="3"/>
            </a:pPr>
            <a:r>
              <a:rPr lang="x-none" sz="1600" b="1" dirty="0" smtClean="0">
                <a:solidFill>
                  <a:srgbClr val="FF0000"/>
                </a:solidFill>
                <a:latin typeface="Palatino Linotype" pitchFamily="18" charset="0"/>
              </a:rPr>
              <a:t>  </a:t>
            </a:r>
            <a:r>
              <a:rPr lang="x-none" sz="1600" b="1" smtClean="0">
                <a:solidFill>
                  <a:srgbClr val="FF0000"/>
                </a:solidFill>
                <a:latin typeface="Palatino Linotype" pitchFamily="18" charset="0"/>
              </a:rPr>
              <a:t>Акутно </a:t>
            </a:r>
            <a:r>
              <a:rPr lang="x-none" sz="1600" b="1">
                <a:solidFill>
                  <a:srgbClr val="FF0000"/>
                </a:solidFill>
                <a:latin typeface="Palatino Linotype" pitchFamily="18" charset="0"/>
              </a:rPr>
              <a:t>накупљање течности </a:t>
            </a:r>
            <a:r>
              <a:rPr lang="x-none" sz="1600" b="1">
                <a:latin typeface="Palatino Linotype" pitchFamily="18" charset="0"/>
              </a:rPr>
              <a:t>-</a:t>
            </a:r>
            <a:r>
              <a:rPr lang="x-none" sz="1600">
                <a:latin typeface="Palatino Linotype" pitchFamily="18" charset="0"/>
              </a:rPr>
              <a:t>настаје на почетку акутног </a:t>
            </a:r>
            <a:r>
              <a:rPr lang="x-none" sz="1600" smtClean="0">
                <a:latin typeface="Palatino Linotype" pitchFamily="18" charset="0"/>
              </a:rPr>
              <a:t>панкреатитиса</a:t>
            </a:r>
            <a:r>
              <a:rPr lang="x-none" sz="1600" dirty="0" smtClean="0">
                <a:latin typeface="Palatino Linotype" pitchFamily="18" charset="0"/>
              </a:rPr>
              <a:t>, н</a:t>
            </a:r>
            <a:r>
              <a:rPr lang="x-none" sz="1600" smtClean="0">
                <a:latin typeface="Palatino Linotype" pitchFamily="18" charset="0"/>
              </a:rPr>
              <a:t>акупљена </a:t>
            </a:r>
            <a:r>
              <a:rPr lang="x-none" sz="1600" dirty="0" smtClean="0">
                <a:latin typeface="Palatino Linotype" pitchFamily="18" charset="0"/>
              </a:rPr>
              <a:t>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600" dirty="0" smtClean="0">
                <a:latin typeface="Palatino Linotype" pitchFamily="18" charset="0"/>
              </a:rPr>
              <a:t>         </a:t>
            </a:r>
            <a:r>
              <a:rPr lang="x-none" sz="1600" smtClean="0">
                <a:latin typeface="Palatino Linotype" pitchFamily="18" charset="0"/>
              </a:rPr>
              <a:t>течност </a:t>
            </a:r>
            <a:r>
              <a:rPr lang="x-none" sz="1600">
                <a:latin typeface="Palatino Linotype" pitchFamily="18" charset="0"/>
              </a:rPr>
              <a:t>је </a:t>
            </a:r>
            <a:r>
              <a:rPr lang="x-none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мештена </a:t>
            </a:r>
            <a:r>
              <a:rPr lang="x-none" sz="1600">
                <a:latin typeface="Palatino Linotype" pitchFamily="18" charset="0"/>
              </a:rPr>
              <a:t>близу панкреаса, недостаје зид од гранулационог или везивног </a:t>
            </a:r>
            <a:endParaRPr lang="x-none" sz="1600" dirty="0" smtClean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        </a:t>
            </a:r>
            <a:r>
              <a:rPr lang="x-none" sz="1600" smtClean="0">
                <a:latin typeface="Palatino Linotype" pitchFamily="18" charset="0"/>
              </a:rPr>
              <a:t>ткива</a:t>
            </a:r>
            <a:r>
              <a:rPr lang="x-none" sz="1600" dirty="0" smtClean="0">
                <a:latin typeface="Palatino Linotype" pitchFamily="18" charset="0"/>
              </a:rPr>
              <a:t>, к</a:t>
            </a:r>
            <a:r>
              <a:rPr lang="x-none" sz="1600" smtClean="0">
                <a:latin typeface="Palatino Linotype" pitchFamily="18" charset="0"/>
              </a:rPr>
              <a:t>од </a:t>
            </a:r>
            <a:r>
              <a:rPr lang="x-none" sz="1600">
                <a:latin typeface="Palatino Linotype" pitchFamily="18" charset="0"/>
              </a:rPr>
              <a:t>већине болесника </a:t>
            </a:r>
            <a:r>
              <a:rPr lang="x-none" sz="1600" dirty="0" smtClean="0">
                <a:latin typeface="Palatino Linotype" pitchFamily="18" charset="0"/>
              </a:rPr>
              <a:t>т</a:t>
            </a:r>
            <a:r>
              <a:rPr lang="x-none" sz="1600" smtClean="0">
                <a:latin typeface="Palatino Linotype" pitchFamily="18" charset="0"/>
              </a:rPr>
              <a:t>ечност </a:t>
            </a:r>
            <a:r>
              <a:rPr lang="x-none" sz="1600">
                <a:latin typeface="Palatino Linotype" pitchFamily="18" charset="0"/>
              </a:rPr>
              <a:t>се спонтано </a:t>
            </a:r>
            <a:r>
              <a:rPr lang="x-none" sz="1600" smtClean="0">
                <a:latin typeface="Palatino Linotype" pitchFamily="18" charset="0"/>
              </a:rPr>
              <a:t>повлачи, </a:t>
            </a:r>
            <a:r>
              <a:rPr lang="sr-Cyrl-RS" sz="1600" dirty="0" smtClean="0">
                <a:latin typeface="Palatino Linotype" pitchFamily="18" charset="0"/>
              </a:rPr>
              <a:t>а </a:t>
            </a:r>
            <a:r>
              <a:rPr lang="x-none" sz="1600" smtClean="0">
                <a:latin typeface="Palatino Linotype" pitchFamily="18" charset="0"/>
              </a:rPr>
              <a:t>када </a:t>
            </a:r>
            <a:r>
              <a:rPr lang="x-none" sz="1600">
                <a:latin typeface="Palatino Linotype" pitchFamily="18" charset="0"/>
              </a:rPr>
              <a:t>ова колекција </a:t>
            </a:r>
            <a:endParaRPr lang="x-none" sz="1600" dirty="0" smtClean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        </a:t>
            </a:r>
            <a:r>
              <a:rPr lang="x-none" sz="1600" smtClean="0">
                <a:latin typeface="Palatino Linotype" pitchFamily="18" charset="0"/>
              </a:rPr>
              <a:t>перзистира </a:t>
            </a:r>
            <a:r>
              <a:rPr lang="x-none" sz="1600">
                <a:latin typeface="Palatino Linotype" pitchFamily="18" charset="0"/>
              </a:rPr>
              <a:t>током 4 до 6 недеља и обавијена је </a:t>
            </a:r>
            <a:r>
              <a:rPr lang="x-none" sz="1600" dirty="0" smtClean="0">
                <a:latin typeface="Palatino Linotype" pitchFamily="18" charset="0"/>
              </a:rPr>
              <a:t>к</a:t>
            </a:r>
            <a:r>
              <a:rPr lang="x-none" sz="1600" smtClean="0">
                <a:latin typeface="Palatino Linotype" pitchFamily="18" charset="0"/>
              </a:rPr>
              <a:t>апсулом </a:t>
            </a:r>
            <a:r>
              <a:rPr lang="x-none" sz="1600">
                <a:latin typeface="Palatino Linotype" pitchFamily="18" charset="0"/>
              </a:rPr>
              <a:t>ради се о </a:t>
            </a:r>
            <a:r>
              <a:rPr lang="x-none" sz="1600" smtClean="0">
                <a:latin typeface="Palatino Linotype" pitchFamily="18" charset="0"/>
              </a:rPr>
              <a:t>псеудоцисти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AutoNum type="arabicPeriod" startAt="4"/>
            </a:pPr>
            <a:r>
              <a:rPr lang="x-none" sz="1600" b="1" dirty="0" smtClean="0">
                <a:solidFill>
                  <a:srgbClr val="FF0000"/>
                </a:solidFill>
                <a:latin typeface="Palatino Linotype" pitchFamily="18" charset="0"/>
              </a:rPr>
              <a:t>  </a:t>
            </a:r>
            <a:r>
              <a:rPr lang="x-none" sz="1600" b="1" smtClean="0">
                <a:solidFill>
                  <a:srgbClr val="FF0000"/>
                </a:solidFill>
                <a:latin typeface="Palatino Linotype" pitchFamily="18" charset="0"/>
              </a:rPr>
              <a:t>Панкреасна </a:t>
            </a:r>
            <a:r>
              <a:rPr lang="x-none" sz="1600" b="1">
                <a:solidFill>
                  <a:srgbClr val="FF0000"/>
                </a:solidFill>
                <a:latin typeface="Palatino Linotype" pitchFamily="18" charset="0"/>
              </a:rPr>
              <a:t>некроза и инфицирана </a:t>
            </a:r>
            <a:r>
              <a:rPr lang="x-none" sz="1600" b="1" smtClean="0">
                <a:solidFill>
                  <a:srgbClr val="FF0000"/>
                </a:solidFill>
                <a:latin typeface="Palatino Linotype" pitchFamily="18" charset="0"/>
              </a:rPr>
              <a:t>некроза</a:t>
            </a:r>
            <a:r>
              <a:rPr lang="x-none" sz="1600" b="1" smtClean="0">
                <a:latin typeface="Palatino Linotype" pitchFamily="18" charset="0"/>
              </a:rPr>
              <a:t>-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дифузно или локализовано подручје </a:t>
            </a:r>
            <a:endParaRPr lang="x-none" sz="1600" dirty="0" smtClean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         </a:t>
            </a:r>
            <a:r>
              <a:rPr lang="x-none" sz="1600" smtClean="0">
                <a:latin typeface="Palatino Linotype" pitchFamily="18" charset="0"/>
              </a:rPr>
              <a:t>невијабилног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панкреасног паренхима које је </a:t>
            </a:r>
            <a:r>
              <a:rPr lang="x-none" sz="1600">
                <a:latin typeface="Palatino Linotype" pitchFamily="18" charset="0"/>
              </a:rPr>
              <a:t>удружено с перипанкреатичном масном </a:t>
            </a:r>
            <a:endParaRPr lang="x-none" sz="1600" dirty="0" smtClean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60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         некрозом</a:t>
            </a:r>
            <a:endParaRPr lang="x-none" sz="1600" dirty="0" smtClean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641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596064" cy="5572472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x-none" sz="1600" b="1" dirty="0" smtClean="0">
                <a:solidFill>
                  <a:srgbClr val="00B0F0"/>
                </a:solidFill>
                <a:latin typeface="Palatino Linotype" pitchFamily="18" charset="0"/>
              </a:rPr>
              <a:t>Жучни каменци</a:t>
            </a:r>
          </a:p>
          <a:p>
            <a:pPr>
              <a:lnSpc>
                <a:spcPct val="170000"/>
              </a:lnSpc>
            </a:pPr>
            <a:r>
              <a:rPr lang="sr-Cyrl-RS" sz="1600" dirty="0" smtClean="0">
                <a:latin typeface="Palatino Linotype" pitchFamily="18" charset="0"/>
              </a:rPr>
              <a:t>Присутни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у 30 до 75% болесника с акутним панкреатитисом. Често су каменци толико мали па се не могу </a:t>
            </a:r>
            <a:r>
              <a:rPr lang="x-none" sz="1600" err="1" smtClean="0">
                <a:latin typeface="Palatino Linotype" pitchFamily="18" charset="0"/>
              </a:rPr>
              <a:t>дијагностиковати</a:t>
            </a:r>
            <a:r>
              <a:rPr lang="x-none" sz="1600" smtClean="0">
                <a:latin typeface="Palatino Linotype" pitchFamily="18" charset="0"/>
              </a:rPr>
              <a:t> ултразвуком</a:t>
            </a:r>
            <a:r>
              <a:rPr lang="sr-Cyrl-RS" sz="1600" dirty="0" smtClean="0">
                <a:latin typeface="Palatino Linotype" pitchFamily="18" charset="0"/>
              </a:rPr>
              <a:t>, па се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такви </a:t>
            </a:r>
            <a:r>
              <a:rPr lang="x-none" sz="1600" smtClean="0">
                <a:latin typeface="Palatino Linotype" pitchFamily="18" charset="0"/>
              </a:rPr>
              <a:t>панкреатитиси називају </a:t>
            </a:r>
            <a:r>
              <a:rPr lang="x-none" sz="1600" dirty="0" err="1" smtClean="0">
                <a:latin typeface="Palatino Linotype" pitchFamily="18" charset="0"/>
              </a:rPr>
              <a:t>идиопатски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А</a:t>
            </a:r>
            <a:r>
              <a:rPr lang="sr-Cyrl-RS" sz="1600" b="1" dirty="0" smtClean="0">
                <a:solidFill>
                  <a:srgbClr val="00B0F0"/>
                </a:solidFill>
                <a:latin typeface="Palatino Linotype" pitchFamily="18" charset="0"/>
              </a:rPr>
              <a:t>кутни и хронични алкохолизам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sr-Cyrl-RS" sz="1600" dirty="0" smtClean="0">
                <a:latin typeface="Palatino Linotype" pitchFamily="18" charset="0"/>
              </a:rPr>
              <a:t>Теорије настанка: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1600" b="1" smtClean="0">
                <a:latin typeface="Palatino Linotype" pitchFamily="18" charset="0"/>
              </a:rPr>
              <a:t>релаксациј</a:t>
            </a:r>
            <a:r>
              <a:rPr lang="sr-Cyrl-RS" sz="1600" b="1" dirty="0" smtClean="0">
                <a:latin typeface="Palatino Linotype" pitchFamily="18" charset="0"/>
              </a:rPr>
              <a:t>а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 dirty="0" smtClean="0">
                <a:latin typeface="Palatino Linotype" pitchFamily="18" charset="0"/>
              </a:rPr>
              <a:t>Одијевог сфинктера и рефлукс дуоденалног садржаја у </a:t>
            </a:r>
            <a:r>
              <a:rPr lang="x-none" sz="1600" b="1" dirty="0" err="1" smtClean="0">
                <a:latin typeface="Palatino Linotype" pitchFamily="18" charset="0"/>
              </a:rPr>
              <a:t>панкреасни</a:t>
            </a:r>
            <a:r>
              <a:rPr lang="x-none" sz="1600" b="1" dirty="0" smtClean="0">
                <a:latin typeface="Palatino Linotype" pitchFamily="18" charset="0"/>
              </a:rPr>
              <a:t> канал</a:t>
            </a:r>
          </a:p>
          <a:p>
            <a:pPr>
              <a:lnSpc>
                <a:spcPct val="170000"/>
              </a:lnSpc>
            </a:pPr>
            <a:r>
              <a:rPr lang="x-none" sz="1600" b="1" smtClean="0">
                <a:latin typeface="Palatino Linotype" pitchFamily="18" charset="0"/>
              </a:rPr>
              <a:t>нагло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r>
              <a:rPr lang="x-none" sz="1600" b="1" smtClean="0">
                <a:latin typeface="Palatino Linotype" pitchFamily="18" charset="0"/>
              </a:rPr>
              <a:t>отпуштањ</a:t>
            </a:r>
            <a:r>
              <a:rPr lang="sr-Cyrl-RS" sz="1600" b="1" dirty="0" smtClean="0">
                <a:latin typeface="Palatino Linotype" pitchFamily="18" charset="0"/>
              </a:rPr>
              <a:t>е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 dirty="0" smtClean="0">
                <a:latin typeface="Palatino Linotype" pitchFamily="18" charset="0"/>
              </a:rPr>
              <a:t>великих количина ензима</a:t>
            </a:r>
            <a:r>
              <a:rPr lang="x-none" sz="1600" dirty="0" smtClean="0">
                <a:latin typeface="Palatino Linotype" pitchFamily="18" charset="0"/>
              </a:rPr>
              <a:t> који се неадекватно активирају</a:t>
            </a:r>
          </a:p>
          <a:p>
            <a:pPr>
              <a:lnSpc>
                <a:spcPct val="170000"/>
              </a:lnSpc>
            </a:pPr>
            <a:r>
              <a:rPr lang="x-none" sz="1600" b="1" smtClean="0">
                <a:latin typeface="Palatino Linotype" pitchFamily="18" charset="0"/>
              </a:rPr>
              <a:t>токсичн</a:t>
            </a:r>
            <a:r>
              <a:rPr lang="sr-Cyrl-RS" sz="1600" b="1" dirty="0" smtClean="0">
                <a:latin typeface="Palatino Linotype" pitchFamily="18" charset="0"/>
              </a:rPr>
              <a:t>и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sr-Cyrl-RS" sz="1600" b="1" dirty="0" smtClean="0">
                <a:latin typeface="Palatino Linotype" pitchFamily="18" charset="0"/>
              </a:rPr>
              <a:t>ефекти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 dirty="0" smtClean="0">
                <a:latin typeface="Palatino Linotype" pitchFamily="18" charset="0"/>
              </a:rPr>
              <a:t>алкохола </a:t>
            </a:r>
            <a:r>
              <a:rPr lang="x-none" sz="1600" dirty="0" smtClean="0">
                <a:latin typeface="Palatino Linotype" pitchFamily="18" charset="0"/>
              </a:rPr>
              <a:t>на </a:t>
            </a:r>
            <a:r>
              <a:rPr lang="x-none" sz="1600" dirty="0" err="1" smtClean="0">
                <a:latin typeface="Palatino Linotype" pitchFamily="18" charset="0"/>
              </a:rPr>
              <a:t>ацинусне</a:t>
            </a:r>
            <a:r>
              <a:rPr lang="x-none" sz="1600" dirty="0" smtClean="0">
                <a:latin typeface="Palatino Linotype" pitchFamily="18" charset="0"/>
              </a:rPr>
              <a:t> ћелије</a:t>
            </a:r>
            <a:endParaRPr lang="en-US" sz="1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ЕТИОЛОГИЈА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594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9067800" cy="57206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Хиперлипидемија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(повећан ниво</a:t>
            </a:r>
            <a:r>
              <a:rPr lang="x-none" sz="1600" smtClean="0">
                <a:latin typeface="Palatino Linotype" pitchFamily="18" charset="0"/>
              </a:rPr>
              <a:t> триглицерида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Хиперпаратиреоидизам и хиперкалцијемија- </a:t>
            </a:r>
            <a:r>
              <a:rPr lang="x-none" sz="1600" smtClean="0">
                <a:latin typeface="Palatino Linotype" pitchFamily="18" charset="0"/>
              </a:rPr>
              <a:t>хипер</a:t>
            </a:r>
            <a:r>
              <a:rPr lang="sr-Cyrl-RS" sz="1600" dirty="0" smtClean="0">
                <a:latin typeface="Palatino Linotype" pitchFamily="18" charset="0"/>
              </a:rPr>
              <a:t>калцемуја узрокована хиперпаратиреоидизмом или </a:t>
            </a:r>
            <a:r>
              <a:rPr lang="x-none" sz="1600" smtClean="0">
                <a:latin typeface="Palatino Linotype" pitchFamily="18" charset="0"/>
              </a:rPr>
              <a:t>другим узроцима</a:t>
            </a:r>
            <a:r>
              <a:rPr lang="sr-Cyrl-RS" sz="1600" dirty="0" smtClean="0">
                <a:latin typeface="Palatino Linotype" pitchFamily="18" charset="0"/>
              </a:rPr>
              <a:t> (метастазе у костима</a:t>
            </a:r>
            <a:r>
              <a:rPr lang="x-none" sz="1600" smtClean="0">
                <a:latin typeface="Palatino Linotype" pitchFamily="18" charset="0"/>
              </a:rPr>
              <a:t>, парентералн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исхран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, и</a:t>
            </a:r>
            <a:r>
              <a:rPr lang="sr-Cyrl-RS" sz="1600" dirty="0" smtClean="0">
                <a:latin typeface="Palatino Linotype" pitchFamily="18" charset="0"/>
              </a:rPr>
              <a:t>в давање</a:t>
            </a:r>
            <a:r>
              <a:rPr lang="x-none" sz="1600" smtClean="0">
                <a:latin typeface="Palatino Linotype" pitchFamily="18" charset="0"/>
              </a:rPr>
              <a:t> калцијума</a:t>
            </a:r>
            <a:r>
              <a:rPr lang="sr-Cyrl-RS" sz="1600" dirty="0" smtClean="0">
                <a:latin typeface="Palatino Linotype" pitchFamily="18" charset="0"/>
              </a:rPr>
              <a:t> у високим дозама)...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Инфе</a:t>
            </a:r>
            <a:r>
              <a:rPr lang="sr-Cyrl-RS" sz="1600" b="1" dirty="0" smtClean="0">
                <a:solidFill>
                  <a:srgbClr val="00B0F0"/>
                </a:solidFill>
                <a:latin typeface="Palatino Linotype" pitchFamily="18" charset="0"/>
              </a:rPr>
              <a:t>кције</a:t>
            </a: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:</a:t>
            </a:r>
            <a:r>
              <a:rPr lang="sr-Cyrl-RS" sz="1600" b="1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вирус М</a:t>
            </a:r>
            <a:r>
              <a:rPr lang="sr-Latn-RS" sz="1600" dirty="0" smtClean="0">
                <a:latin typeface="Palatino Linotype" pitchFamily="18" charset="0"/>
              </a:rPr>
              <a:t>umps</a:t>
            </a:r>
            <a:r>
              <a:rPr lang="sr-Cyrl-RS" sz="1600" dirty="0" smtClean="0">
                <a:latin typeface="Palatino Linotype" pitchFamily="18" charset="0"/>
              </a:rPr>
              <a:t>а, </a:t>
            </a:r>
            <a:r>
              <a:rPr lang="sr-Latn-RS" sz="1600" dirty="0" smtClean="0">
                <a:latin typeface="Palatino Linotype" pitchFamily="18" charset="0"/>
              </a:rPr>
              <a:t>C</a:t>
            </a:r>
            <a:r>
              <a:rPr lang="en-US" sz="1600" dirty="0" err="1" smtClean="0">
                <a:latin typeface="Palatino Linotype" pitchFamily="18" charset="0"/>
              </a:rPr>
              <a:t>oxackie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sr-Latn-RS" sz="1600" dirty="0" smtClean="0">
                <a:latin typeface="Palatino Linotype" pitchFamily="18" charset="0"/>
              </a:rPr>
              <a:t>i Echo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вирусни хепатитиси, микоплазме, паразитозе (</a:t>
            </a:r>
            <a:r>
              <a:rPr lang="sr-Latn-RS" sz="1600" dirty="0" smtClean="0">
                <a:latin typeface="Palatino Linotype" pitchFamily="18" charset="0"/>
              </a:rPr>
              <a:t>ascaris)...</a:t>
            </a:r>
            <a:endParaRPr lang="sr-Cyrl-R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 Анатомске промене</a:t>
            </a:r>
            <a:r>
              <a:rPr lang="en-US" sz="1600" b="1" dirty="0" smtClean="0">
                <a:solidFill>
                  <a:srgbClr val="00B0F0"/>
                </a:solidFill>
                <a:latin typeface="Palatino Linotype" pitchFamily="18" charset="0"/>
              </a:rPr>
              <a:t>:</a:t>
            </a: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Промене на дуоденуму и ампуларној регији</a:t>
            </a:r>
            <a:r>
              <a:rPr lang="sr-Cyrl-RS" sz="1600" dirty="0" smtClean="0">
                <a:latin typeface="Palatino Linotype" pitchFamily="18" charset="0"/>
              </a:rPr>
              <a:t> (</a:t>
            </a:r>
            <a:r>
              <a:rPr lang="x-none" sz="1600" smtClean="0">
                <a:latin typeface="Palatino Linotype" pitchFamily="18" charset="0"/>
              </a:rPr>
              <a:t>дуоденални   дивертикулуми, цисте, ануларни панкреас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r>
              <a:rPr lang="en-US" sz="1600" dirty="0" smtClean="0">
                <a:latin typeface="Palatino Linotype" pitchFamily="18" charset="0"/>
              </a:rPr>
              <a:t>, </a:t>
            </a:r>
            <a:r>
              <a:rPr lang="x-none" sz="1600" smtClean="0">
                <a:latin typeface="Palatino Linotype" pitchFamily="18" charset="0"/>
              </a:rPr>
              <a:t>промене на жучним путевима</a:t>
            </a:r>
            <a:r>
              <a:rPr lang="sr-Cyrl-RS" sz="1600" dirty="0" smtClean="0">
                <a:latin typeface="Palatino Linotype" pitchFamily="18" charset="0"/>
              </a:rPr>
              <a:t> (</a:t>
            </a:r>
            <a:r>
              <a:rPr lang="x-none" sz="1600" smtClean="0">
                <a:latin typeface="Palatino Linotype" pitchFamily="18" charset="0"/>
              </a:rPr>
              <a:t>склерозирајући холангитис, цисте холедохуса, дисфункција Одијевог сфинктера-нормалан притисак Одијевог сфинктера износи 15 mmHg, при анатомским променама сфинктера базални притисак може порасти до вредности већих од 40 mmHg , опструкција главног панкреасног канала-тумори, акцесорни панкреасни канал-pancreas divisum</a:t>
            </a:r>
            <a:r>
              <a:rPr lang="sr-Cyrl-RS" sz="1600" dirty="0" smtClean="0">
                <a:latin typeface="Palatino Linotype" pitchFamily="18" charset="0"/>
              </a:rPr>
              <a:t>)...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 smtClean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ЕТИОЛОГИЈА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021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08720"/>
            <a:ext cx="8991600" cy="56444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Лекови</a:t>
            </a:r>
            <a:r>
              <a:rPr lang="sr-Latn-RS" sz="1600" b="1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sr-Cyrl-RS" sz="1600" b="1" dirty="0" smtClean="0">
                <a:solidFill>
                  <a:srgbClr val="00B0F0"/>
                </a:solidFill>
                <a:latin typeface="Palatino Linotype" pitchFamily="18" charset="0"/>
              </a:rPr>
              <a:t>и токсини</a:t>
            </a: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: </a:t>
            </a:r>
            <a:r>
              <a:rPr lang="sr-Cyrl-RS" sz="1600" dirty="0" smtClean="0">
                <a:latin typeface="Palatino Linotype" pitchFamily="18" charset="0"/>
              </a:rPr>
              <a:t>могу да изазову реакције преосетљивости или стварање токсичних метаболита: а</a:t>
            </a:r>
            <a:r>
              <a:rPr lang="x-none" sz="1600" smtClean="0">
                <a:latin typeface="Palatino Linotype" pitchFamily="18" charset="0"/>
              </a:rPr>
              <a:t>затиоприн, диуретици, естрогени, сулфонамиди, </a:t>
            </a:r>
            <a:r>
              <a:rPr lang="sr-Cyrl-RS" sz="1600" dirty="0" smtClean="0">
                <a:latin typeface="Palatino Linotype" pitchFamily="18" charset="0"/>
              </a:rPr>
              <a:t>орални контрацептиви, </a:t>
            </a:r>
            <a:r>
              <a:rPr lang="x-none" sz="1600" smtClean="0">
                <a:latin typeface="Palatino Linotype" pitchFamily="18" charset="0"/>
              </a:rPr>
              <a:t>тетрациклини, валпроична киселина, кортикостероиди </a:t>
            </a:r>
            <a:endParaRPr lang="sr-Cyrl-R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Хередитарни панкреатитис- </a:t>
            </a:r>
            <a:r>
              <a:rPr lang="x-none" sz="1600" smtClean="0">
                <a:latin typeface="Palatino Linotype" pitchFamily="18" charset="0"/>
              </a:rPr>
              <a:t>наслеђује се аутозомно доминантно,</a:t>
            </a:r>
            <a:r>
              <a:rPr lang="sr-Cyrl-RS" sz="1600" dirty="0" smtClean="0">
                <a:latin typeface="Palatino Linotype" pitchFamily="18" charset="0"/>
              </a:rPr>
              <a:t> први атаци се јављају дестињству или младости</a:t>
            </a:r>
            <a:r>
              <a:rPr lang="x-none" sz="1600" smtClean="0">
                <a:latin typeface="Palatino Linotype" pitchFamily="18" charset="0"/>
              </a:rPr>
              <a:t>, дијагноза се поставља на подацима о бо</a:t>
            </a:r>
            <a:r>
              <a:rPr lang="sr-Cyrl-RS" sz="1600" dirty="0" smtClean="0">
                <a:latin typeface="Palatino Linotype" pitchFamily="18" charset="0"/>
              </a:rPr>
              <a:t>л</a:t>
            </a:r>
            <a:r>
              <a:rPr lang="x-none" sz="1600" smtClean="0">
                <a:latin typeface="Palatino Linotype" pitchFamily="18" charset="0"/>
              </a:rPr>
              <a:t>овима у абдомену пре двадесете године живота, да болест постоји код најмање два члана породице и одређивањем генског дефекта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Васкуларне</a:t>
            </a:r>
            <a:r>
              <a:rPr lang="sr-Cyrl-RS" sz="1600" b="1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болести</a:t>
            </a:r>
            <a:r>
              <a:rPr lang="x-none" sz="1600" b="1" dirty="0" smtClean="0">
                <a:solidFill>
                  <a:srgbClr val="00B0F0"/>
                </a:solidFill>
                <a:latin typeface="Palatino Linotype" pitchFamily="18" charset="0"/>
              </a:rPr>
              <a:t>: </a:t>
            </a:r>
            <a:r>
              <a:rPr lang="x-none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анкреасна </a:t>
            </a:r>
            <a:r>
              <a:rPr lang="x-none" sz="1600">
                <a:latin typeface="Palatino Linotype" pitchFamily="18" charset="0"/>
              </a:rPr>
              <a:t>исхемија због емболуса, васкулитиса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>
                <a:solidFill>
                  <a:srgbClr val="00B0F0"/>
                </a:solidFill>
                <a:latin typeface="Palatino Linotype" pitchFamily="18" charset="0"/>
              </a:rPr>
              <a:t>Пост ЕРЦП панкреатитис-</a:t>
            </a:r>
            <a:r>
              <a:rPr lang="x-none" sz="1600">
                <a:solidFill>
                  <a:srgbClr val="00B0F0"/>
                </a:solidFill>
                <a:latin typeface="Palatino Linotype" pitchFamily="18" charset="0"/>
              </a:rPr>
              <a:t>5</a:t>
            </a:r>
            <a:r>
              <a:rPr lang="x-none" sz="1600" smtClean="0">
                <a:solidFill>
                  <a:srgbClr val="00B0F0"/>
                </a:solidFill>
                <a:latin typeface="Palatino Linotype" pitchFamily="18" charset="0"/>
              </a:rPr>
              <a:t>%</a:t>
            </a:r>
            <a:r>
              <a:rPr lang="x-none" sz="1600" dirty="0" smtClean="0">
                <a:solidFill>
                  <a:srgbClr val="00B0F0"/>
                </a:solidFill>
                <a:latin typeface="Palatino Linotype" pitchFamily="18" charset="0"/>
              </a:rPr>
              <a:t>, п</a:t>
            </a: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остоперативни панкреатитис</a:t>
            </a:r>
            <a:r>
              <a:rPr lang="x-none" sz="1600" b="1" dirty="0" smtClean="0">
                <a:solidFill>
                  <a:srgbClr val="00B0F0"/>
                </a:solidFill>
                <a:latin typeface="Palatino Linotype" pitchFamily="18" charset="0"/>
              </a:rPr>
              <a:t>, п</a:t>
            </a: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анкреатитис </a:t>
            </a:r>
            <a:r>
              <a:rPr lang="x-none" sz="1600" b="1">
                <a:solidFill>
                  <a:srgbClr val="00B0F0"/>
                </a:solidFill>
                <a:latin typeface="Palatino Linotype" pitchFamily="18" charset="0"/>
              </a:rPr>
              <a:t>због трауме </a:t>
            </a: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панкреаса</a:t>
            </a:r>
            <a:r>
              <a:rPr lang="x-none" sz="1600" b="1" dirty="0" smtClean="0">
                <a:solidFill>
                  <a:srgbClr val="00B0F0"/>
                </a:solidFill>
                <a:latin typeface="Palatino Linotype" pitchFamily="18" charset="0"/>
              </a:rPr>
              <a:t>, т</a:t>
            </a:r>
            <a:r>
              <a:rPr lang="x-none" sz="1600" b="1" smtClean="0">
                <a:solidFill>
                  <a:srgbClr val="00B0F0"/>
                </a:solidFill>
                <a:latin typeface="Palatino Linotype" pitchFamily="18" charset="0"/>
              </a:rPr>
              <a:t>рудноћа</a:t>
            </a:r>
            <a:r>
              <a:rPr lang="x-none" sz="1600" smtClean="0">
                <a:solidFill>
                  <a:srgbClr val="00B0F0"/>
                </a:solidFill>
                <a:latin typeface="Palatino Linotype" pitchFamily="18" charset="0"/>
              </a:rPr>
              <a:t>-</a:t>
            </a:r>
            <a:r>
              <a:rPr lang="x-none" sz="1600" smtClean="0">
                <a:latin typeface="Palatino Linotype" pitchFamily="18" charset="0"/>
              </a:rPr>
              <a:t>најчешћи </a:t>
            </a:r>
            <a:r>
              <a:rPr lang="x-none" sz="1600">
                <a:latin typeface="Palatino Linotype" pitchFamily="18" charset="0"/>
              </a:rPr>
              <a:t>је панкреатитис због жучних каменаца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600" b="1" dirty="0" smtClean="0">
                <a:solidFill>
                  <a:srgbClr val="00B0F0"/>
                </a:solidFill>
                <a:latin typeface="Palatino Linotype" pitchFamily="18" charset="0"/>
              </a:rPr>
              <a:t>Остали узроци</a:t>
            </a:r>
            <a:r>
              <a:rPr lang="x-none" sz="1600" smtClean="0">
                <a:solidFill>
                  <a:srgbClr val="00B0F0"/>
                </a:solidFill>
                <a:latin typeface="Palatino Linotype" pitchFamily="18" charset="0"/>
              </a:rPr>
              <a:t>-</a:t>
            </a:r>
            <a:r>
              <a:rPr lang="x-none" sz="1600" smtClean="0">
                <a:latin typeface="Palatino Linotype" pitchFamily="18" charset="0"/>
              </a:rPr>
              <a:t>код </a:t>
            </a:r>
            <a:r>
              <a:rPr lang="x-none" sz="1600">
                <a:latin typeface="Palatino Linotype" pitchFamily="18" charset="0"/>
              </a:rPr>
              <a:t>хроничне бубрежне слабости, код екстремног физичког напора, </a:t>
            </a:r>
            <a:r>
              <a:rPr lang="x-none" sz="1600" smtClean="0">
                <a:latin typeface="Palatino Linotype" pitchFamily="18" charset="0"/>
              </a:rPr>
              <a:t>опекотин</a:t>
            </a:r>
            <a:r>
              <a:rPr lang="sr-Cyrl-RS" sz="1600" dirty="0" smtClean="0">
                <a:latin typeface="Palatino Linotype" pitchFamily="18" charset="0"/>
              </a:rPr>
              <a:t>а...</a:t>
            </a:r>
            <a:endParaRPr lang="en-US" sz="1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ЕТИОЛОГИЈА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898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ЕТИОЛОГИЈА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  <p:pic>
        <p:nvPicPr>
          <p:cNvPr id="9218" name="Picture 2" descr="C:\Users\Ivan Jovanovic\Desktop\AnimatedPancreasPatient.com-animation2.jpg"/>
          <p:cNvPicPr>
            <a:picLocks noChangeAspect="1" noChangeArrowheads="1"/>
          </p:cNvPicPr>
          <p:nvPr/>
        </p:nvPicPr>
        <p:blipFill>
          <a:blip r:embed="rId2" cstate="print"/>
          <a:srcRect l="8864" r="13327" b="5263"/>
          <a:stretch>
            <a:fillRect/>
          </a:stretch>
        </p:blipFill>
        <p:spPr bwMode="auto">
          <a:xfrm>
            <a:off x="76200" y="838200"/>
            <a:ext cx="6019800" cy="41148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6200" y="4979313"/>
            <a:ext cx="655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100" dirty="0" smtClean="0">
                <a:latin typeface="Palatino Linotype" pitchFamily="18" charset="0"/>
              </a:rPr>
              <a:t>Преузето са:</a:t>
            </a:r>
          </a:p>
          <a:p>
            <a:r>
              <a:rPr lang="en-US" sz="1100" dirty="0" smtClean="0">
                <a:latin typeface="Palatino Linotype" pitchFamily="18" charset="0"/>
              </a:rPr>
              <a:t>http://www.animatedpancreaspatient.com/en-pancreas/view/m102-a2-acute-pancreatitis-animation</a:t>
            </a:r>
            <a:endParaRPr lang="en-US" sz="1100" dirty="0">
              <a:latin typeface="Palatino Linotype" pitchFamily="18" charset="0"/>
            </a:endParaRPr>
          </a:p>
        </p:txBody>
      </p:sp>
      <p:pic>
        <p:nvPicPr>
          <p:cNvPr id="9219" name="Picture 3" descr="C:\Users\Ivan Jovanovic\Desktop\Acute-Pancreatitis.jpg"/>
          <p:cNvPicPr>
            <a:picLocks noChangeAspect="1" noChangeArrowheads="1"/>
          </p:cNvPicPr>
          <p:nvPr/>
        </p:nvPicPr>
        <p:blipFill>
          <a:blip r:embed="rId3" cstate="print"/>
          <a:srcRect t="16667" b="7778"/>
          <a:stretch>
            <a:fillRect/>
          </a:stretch>
        </p:blipFill>
        <p:spPr bwMode="auto">
          <a:xfrm>
            <a:off x="6172200" y="1676400"/>
            <a:ext cx="2857500" cy="2590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1261646"/>
            <a:ext cx="26670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Cyrl-RS" sz="1600" b="1" dirty="0" smtClean="0">
                <a:latin typeface="Palatino Linotype" pitchFamily="18" charset="0"/>
              </a:rPr>
              <a:t>запаљење</a:t>
            </a:r>
            <a:endParaRPr lang="en-US" sz="1600" b="1" dirty="0">
              <a:latin typeface="Palatino Linotyp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1066800"/>
            <a:ext cx="3657600" cy="461665"/>
          </a:xfrm>
          <a:prstGeom prst="rect">
            <a:avLst/>
          </a:prstGeom>
          <a:gradFill flip="none" rotWithShape="1">
            <a:gsLst>
              <a:gs pos="0">
                <a:srgbClr val="3366FF">
                  <a:shade val="30000"/>
                  <a:satMod val="115000"/>
                </a:srgbClr>
              </a:gs>
              <a:gs pos="50000">
                <a:srgbClr val="3366FF">
                  <a:shade val="67500"/>
                  <a:satMod val="115000"/>
                </a:srgbClr>
              </a:gs>
              <a:gs pos="100000">
                <a:srgbClr val="3366FF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2400" b="1" dirty="0" smtClean="0">
                <a:latin typeface="Palatino Linotype" pitchFamily="18" charset="0"/>
              </a:rPr>
              <a:t>Акутни панкреатитис</a:t>
            </a:r>
            <a:endParaRPr lang="en-US" sz="2400" b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57150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x-none" sz="6400" b="1" smtClean="0">
                <a:latin typeface="Palatino Linotype" pitchFamily="18" charset="0"/>
              </a:rPr>
              <a:t>Иницијални поремећај у патогенези акутног панкреатитиса  је активација трипсиногена у трипсин</a:t>
            </a:r>
            <a:endParaRPr lang="sr-Cyrl-RS" sz="6400" b="1" dirty="0" smtClean="0">
              <a:latin typeface="Palatino Linotype" pitchFamily="18" charset="0"/>
            </a:endParaRPr>
          </a:p>
          <a:p>
            <a:pPr algn="just">
              <a:buNone/>
            </a:pPr>
            <a:endParaRPr lang="x-none" sz="6400" b="1" smtClean="0">
              <a:latin typeface="Palatino Linotype" pitchFamily="18" charset="0"/>
            </a:endParaRPr>
          </a:p>
          <a:p>
            <a:pPr algn="just"/>
            <a:r>
              <a:rPr lang="x-none" sz="6400" smtClean="0">
                <a:latin typeface="Palatino Linotype" pitchFamily="18" charset="0"/>
              </a:rPr>
              <a:t>Трипсин након тога претвара разне проензиме у активне ензиме</a:t>
            </a:r>
            <a:r>
              <a:rPr lang="sr-Cyrl-RS" sz="6400" dirty="0" smtClean="0">
                <a:latin typeface="Palatino Linotype" pitchFamily="18" charset="0"/>
              </a:rPr>
              <a:t> (</a:t>
            </a:r>
            <a:r>
              <a:rPr lang="x-none" sz="6400" smtClean="0">
                <a:latin typeface="Palatino Linotype" pitchFamily="18" charset="0"/>
              </a:rPr>
              <a:t>еластазу, профосфолипазу А2 и карбоксипептидазу</a:t>
            </a:r>
            <a:r>
              <a:rPr lang="sr-Cyrl-RS" sz="6400" dirty="0" smtClean="0">
                <a:latin typeface="Palatino Linotype" pitchFamily="18" charset="0"/>
              </a:rPr>
              <a:t>),</a:t>
            </a:r>
            <a:r>
              <a:rPr lang="x-none" sz="6400" smtClean="0">
                <a:latin typeface="Palatino Linotype" pitchFamily="18" charset="0"/>
              </a:rPr>
              <a:t> активира додатни трипсиноген</a:t>
            </a:r>
            <a:endParaRPr lang="sr-Cyrl-RS" sz="6400" dirty="0" smtClean="0">
              <a:latin typeface="Palatino Linotype" pitchFamily="18" charset="0"/>
            </a:endParaRPr>
          </a:p>
          <a:p>
            <a:pPr algn="just"/>
            <a:r>
              <a:rPr lang="x-none" sz="6400" smtClean="0">
                <a:latin typeface="Palatino Linotype" pitchFamily="18" charset="0"/>
              </a:rPr>
              <a:t>Активација трипсиногена дешава се тек у дванаестопалачном цреву под дејством ентерокиназе</a:t>
            </a:r>
            <a:endParaRPr lang="sr-Cyrl-RS" sz="6400" dirty="0" smtClean="0">
              <a:latin typeface="Palatino Linotype" pitchFamily="18" charset="0"/>
            </a:endParaRPr>
          </a:p>
          <a:p>
            <a:pPr algn="just"/>
            <a:endParaRPr lang="x-none" sz="6400" smtClean="0">
              <a:latin typeface="Palatino Linotype" pitchFamily="18" charset="0"/>
            </a:endParaRPr>
          </a:p>
          <a:p>
            <a:pPr algn="just">
              <a:buNone/>
            </a:pPr>
            <a:r>
              <a:rPr lang="x-none" sz="6400" b="1" smtClean="0">
                <a:latin typeface="Palatino Linotype" pitchFamily="18" charset="0"/>
              </a:rPr>
              <a:t>ИНДУКЦИЈА АКУТНОГ ПАНКРЕАТИТИСА</a:t>
            </a:r>
          </a:p>
          <a:p>
            <a:pPr marL="285750" indent="-285750" algn="just"/>
            <a:r>
              <a:rPr lang="x-none" sz="6400" smtClean="0">
                <a:latin typeface="Palatino Linotype" pitchFamily="18" charset="0"/>
              </a:rPr>
              <a:t>Постоје бројни механизми заштите од аутодигестије</a:t>
            </a:r>
            <a:r>
              <a:rPr lang="sr-Cyrl-RS" sz="6400" dirty="0" smtClean="0">
                <a:latin typeface="Palatino Linotype" pitchFamily="18" charset="0"/>
              </a:rPr>
              <a:t>. </a:t>
            </a:r>
            <a:r>
              <a:rPr lang="x-none" sz="6400" smtClean="0">
                <a:latin typeface="Palatino Linotype" pitchFamily="18" charset="0"/>
              </a:rPr>
              <a:t>У ацинусној ћелији постоји систем заштитних механизама, који спречавају прерану активацију трипсина</a:t>
            </a:r>
            <a:r>
              <a:rPr lang="sr-Cyrl-RS" sz="6400" dirty="0" smtClean="0">
                <a:latin typeface="Palatino Linotype" pitchFamily="18" charset="0"/>
              </a:rPr>
              <a:t>, т</a:t>
            </a:r>
            <a:r>
              <a:rPr lang="x-none" sz="6400" smtClean="0">
                <a:latin typeface="Palatino Linotype" pitchFamily="18" charset="0"/>
              </a:rPr>
              <a:t>ако се ензими синтетишу, транспортују и излучују као неактивни прекусори</a:t>
            </a:r>
          </a:p>
          <a:p>
            <a:pPr marL="285750" indent="-285750" algn="just"/>
            <a:endParaRPr lang="x-none" sz="6400" smtClean="0">
              <a:latin typeface="Palatino Linotype" pitchFamily="18" charset="0"/>
            </a:endParaRPr>
          </a:p>
          <a:p>
            <a:pPr algn="just">
              <a:buNone/>
            </a:pPr>
            <a:r>
              <a:rPr lang="x-none" sz="6400" b="1" smtClean="0">
                <a:latin typeface="Palatino Linotype" pitchFamily="18" charset="0"/>
              </a:rPr>
              <a:t>ПРИМАРНИ ПОРЕМЕЋАЈ-оштећење асинусне ћелије</a:t>
            </a:r>
            <a:endParaRPr lang="sr-Cyrl-RS" sz="6400" b="1" dirty="0" smtClean="0">
              <a:latin typeface="Palatino Linotype" pitchFamily="18" charset="0"/>
            </a:endParaRPr>
          </a:p>
          <a:p>
            <a:pPr algn="just">
              <a:buNone/>
            </a:pPr>
            <a:endParaRPr lang="x-none" sz="6400" b="1" smtClean="0">
              <a:latin typeface="Palatino Linotype" pitchFamily="18" charset="0"/>
            </a:endParaRPr>
          </a:p>
          <a:p>
            <a:pPr marL="285750" indent="-285750" algn="just"/>
            <a:r>
              <a:rPr lang="x-none" sz="6400" smtClean="0">
                <a:latin typeface="Palatino Linotype" pitchFamily="18" charset="0"/>
              </a:rPr>
              <a:t>У ацинусној ћелији наступа прерана интрацелуларна активација трипсиногена и других дигестивних ензима</a:t>
            </a:r>
          </a:p>
          <a:p>
            <a:pPr marL="285750" indent="-285750" algn="just"/>
            <a:r>
              <a:rPr lang="x-none" sz="6400" smtClean="0">
                <a:latin typeface="Palatino Linotype" pitchFamily="18" charset="0"/>
              </a:rPr>
              <a:t>Активирани ензими и слободни радикали оштећују ацинусну ћелију и подстичу отпуштање цитокина и вазоактивних медијатора, привлаче се запаљенске ћелије и активира васкуларни ендотел</a:t>
            </a:r>
          </a:p>
          <a:p>
            <a:pPr marL="285750" indent="-285750" algn="just"/>
            <a:r>
              <a:rPr lang="x-none" sz="6400" smtClean="0">
                <a:latin typeface="Palatino Linotype" pitchFamily="18" charset="0"/>
              </a:rPr>
              <a:t>Поремећај васкуларне циркулације подстиче прогресију едематозног у некротозирајући панкреатитис</a:t>
            </a:r>
            <a:endParaRPr lang="en-US" dirty="0"/>
          </a:p>
        </p:txBody>
      </p:sp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ПАТОГЕНЕЗА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08720"/>
            <a:ext cx="8839200" cy="5568280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sr-Cyrl-RS" sz="1600" b="1" dirty="0" smtClean="0">
                <a:latin typeface="Palatino Linotype" pitchFamily="18" charset="0"/>
              </a:rPr>
              <a:t>         </a:t>
            </a:r>
            <a:r>
              <a:rPr lang="x-none" sz="1600" b="1" smtClean="0">
                <a:latin typeface="Palatino Linotype" pitchFamily="18" charset="0"/>
              </a:rPr>
              <a:t>Интензиван </a:t>
            </a:r>
            <a:r>
              <a:rPr lang="x-none" sz="1600" b="1" dirty="0" smtClean="0">
                <a:latin typeface="Palatino Linotype" pitchFamily="18" charset="0"/>
              </a:rPr>
              <a:t>бол </a:t>
            </a:r>
            <a:r>
              <a:rPr lang="x-none" sz="1600" dirty="0" smtClean="0">
                <a:latin typeface="Palatino Linotype" pitchFamily="18" charset="0"/>
              </a:rPr>
              <a:t>најчешће у пределу </a:t>
            </a:r>
            <a:r>
              <a:rPr lang="x-none" sz="1600" dirty="0" err="1" smtClean="0">
                <a:latin typeface="Palatino Linotype" pitchFamily="18" charset="0"/>
              </a:rPr>
              <a:t>епигастријума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периумбиликалној</a:t>
            </a:r>
            <a:r>
              <a:rPr lang="x-none" sz="1600" dirty="0" smtClean="0">
                <a:latin typeface="Palatino Linotype" pitchFamily="18" charset="0"/>
              </a:rPr>
              <a:t> регији са </a:t>
            </a:r>
            <a:r>
              <a:rPr lang="x-none" sz="1600" dirty="0" err="1" smtClean="0">
                <a:latin typeface="Palatino Linotype" pitchFamily="18" charset="0"/>
              </a:rPr>
              <a:t>пропагацијом</a:t>
            </a:r>
            <a:r>
              <a:rPr lang="x-none" sz="1600" dirty="0" smtClean="0">
                <a:latin typeface="Palatino Linotype" pitchFamily="18" charset="0"/>
              </a:rPr>
              <a:t> у леђа и леви </a:t>
            </a:r>
            <a:r>
              <a:rPr lang="x-none" sz="1600" dirty="0" err="1" smtClean="0">
                <a:latin typeface="Palatino Linotype" pitchFamily="18" charset="0"/>
              </a:rPr>
              <a:t>хопохондријум</a:t>
            </a:r>
            <a:endParaRPr lang="x-none" sz="1600" dirty="0" smtClean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Рефрактеран је на терапију аналгетицима и наркотицима</a:t>
            </a:r>
          </a:p>
          <a:p>
            <a:pPr marL="514350" indent="-514350"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Траје сатима и интензитет се не мења</a:t>
            </a:r>
          </a:p>
          <a:p>
            <a:pPr marL="514350" indent="-51435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Израженији у лежећем положају, смањује се при седењу и савијању напред</a:t>
            </a:r>
            <a:endParaRPr lang="x-none" sz="1600" dirty="0" smtClean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Не постоји јасна повезаност између оброка и појаве болова</a:t>
            </a:r>
          </a:p>
          <a:p>
            <a:pPr marL="514350" indent="-514350"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У алкохолном </a:t>
            </a:r>
            <a:r>
              <a:rPr lang="x-none" sz="1600" dirty="0" err="1" smtClean="0">
                <a:latin typeface="Palatino Linotype" pitchFamily="18" charset="0"/>
              </a:rPr>
              <a:t>панкреатитису</a:t>
            </a:r>
            <a:r>
              <a:rPr lang="x-none" sz="1600" dirty="0" smtClean="0">
                <a:latin typeface="Palatino Linotype" pitchFamily="18" charset="0"/>
              </a:rPr>
              <a:t> не постоји повезаност између конзумирања алкохола и појаве болова</a:t>
            </a:r>
          </a:p>
          <a:p>
            <a:pPr marL="514350" indent="-514350"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Безболни панкреатитис је редак и јавља се код тровања инсектицидима</a:t>
            </a:r>
          </a:p>
          <a:p>
            <a:pPr marL="514350" indent="-514350"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Болови су на почетку локализовани у епигастријуму, а касније се премештају у леви горњи квадрант и леђа где се пројектује у пределу 10-</a:t>
            </a:r>
            <a:r>
              <a:rPr lang="x-none" sz="1600" dirty="0" err="1" smtClean="0">
                <a:latin typeface="Palatino Linotype" pitchFamily="18" charset="0"/>
              </a:rPr>
              <a:t>ог</a:t>
            </a:r>
            <a:r>
              <a:rPr lang="x-none" sz="1600" dirty="0" smtClean="0">
                <a:latin typeface="Palatino Linotype" pitchFamily="18" charset="0"/>
              </a:rPr>
              <a:t> торакалног и 2-</a:t>
            </a:r>
            <a:r>
              <a:rPr lang="x-none" sz="1600" dirty="0" err="1" smtClean="0">
                <a:latin typeface="Palatino Linotype" pitchFamily="18" charset="0"/>
              </a:rPr>
              <a:t>ог</a:t>
            </a:r>
            <a:r>
              <a:rPr lang="x-none" sz="1600" dirty="0" smtClean="0">
                <a:latin typeface="Palatino Linotype" pitchFamily="18" charset="0"/>
              </a:rPr>
              <a:t> лумбалног пршљена</a:t>
            </a:r>
          </a:p>
          <a:p>
            <a:pPr marL="514350" indent="-51435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Мучнина, повраћање, надутост трбуха</a:t>
            </a:r>
            <a:endParaRPr lang="en-US" sz="1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481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87025"/>
            <a:ext cx="89916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Физикални налаз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Болесници су уплашени </a:t>
            </a:r>
            <a:r>
              <a:rPr lang="x-none" sz="1600" smtClean="0">
                <a:latin typeface="Palatino Linotype" pitchFamily="18" charset="0"/>
              </a:rPr>
              <a:t>и узнемирени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Повишена температура, тахикардија, хипотензија; понекад жутица због компресије заједничког жучног вода едемом главе панкреаса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>
                <a:latin typeface="Palatino Linotype" pitchFamily="18" charset="0"/>
              </a:rPr>
              <a:t>Субкутана</a:t>
            </a:r>
            <a:r>
              <a:rPr lang="x-none" sz="1600" dirty="0">
                <a:latin typeface="Palatino Linotype" pitchFamily="18" charset="0"/>
              </a:rPr>
              <a:t> масна </a:t>
            </a:r>
            <a:r>
              <a:rPr lang="x-none" sz="1600" dirty="0" err="1">
                <a:latin typeface="Palatino Linotype" pitchFamily="18" charset="0"/>
              </a:rPr>
              <a:t>некроза</a:t>
            </a:r>
            <a:r>
              <a:rPr lang="x-none" sz="1600" dirty="0">
                <a:latin typeface="Palatino Linotype" pitchFamily="18" charset="0"/>
              </a:rPr>
              <a:t> на ногама или трупу, болно осетљиви црвени </a:t>
            </a:r>
            <a:r>
              <a:rPr lang="x-none" sz="1600" dirty="0" err="1">
                <a:latin typeface="Palatino Linotype" pitchFamily="18" charset="0"/>
              </a:rPr>
              <a:t>чворићи</a:t>
            </a:r>
            <a:r>
              <a:rPr lang="x-none" sz="1600" dirty="0">
                <a:latin typeface="Palatino Linotype" pitchFamily="18" charset="0"/>
              </a:rPr>
              <a:t> промера 0,5-2 cm-a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Осетљивост трбуха на </a:t>
            </a:r>
            <a:r>
              <a:rPr lang="x-none" sz="1600" dirty="0" err="1" smtClean="0">
                <a:latin typeface="Palatino Linotype" pitchFamily="18" charset="0"/>
              </a:rPr>
              <a:t>палпацију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ригидитет</a:t>
            </a:r>
            <a:r>
              <a:rPr lang="x-none" sz="1600" dirty="0" smtClean="0">
                <a:latin typeface="Palatino Linotype" pitchFamily="18" charset="0"/>
              </a:rPr>
              <a:t> мускулатуре, </a:t>
            </a:r>
            <a:r>
              <a:rPr lang="x-none" sz="1600" dirty="0" err="1" smtClean="0">
                <a:latin typeface="Palatino Linotype" pitchFamily="18" charset="0"/>
              </a:rPr>
              <a:t>перисталтика</a:t>
            </a:r>
            <a:r>
              <a:rPr lang="x-none" sz="1600" dirty="0" smtClean="0">
                <a:latin typeface="Palatino Linotype" pitchFamily="18" charset="0"/>
              </a:rPr>
              <a:t> црева је обично слаба или одсутна, присутан </a:t>
            </a:r>
            <a:r>
              <a:rPr lang="x-none" sz="1600" dirty="0" err="1" smtClean="0">
                <a:latin typeface="Palatino Linotype" pitchFamily="18" charset="0"/>
              </a:rPr>
              <a:t>перкуторни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метеоризам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Патолошки </a:t>
            </a:r>
            <a:r>
              <a:rPr lang="x-none" sz="1600" dirty="0" err="1" smtClean="0">
                <a:latin typeface="Palatino Linotype" pitchFamily="18" charset="0"/>
              </a:rPr>
              <a:t>шушњеви</a:t>
            </a:r>
            <a:r>
              <a:rPr lang="x-none" sz="1600" dirty="0" smtClean="0">
                <a:latin typeface="Palatino Linotype" pitchFamily="18" charset="0"/>
              </a:rPr>
              <a:t> при базама плућа, налаз </a:t>
            </a:r>
            <a:r>
              <a:rPr lang="x-none" sz="1600" dirty="0" err="1" smtClean="0">
                <a:latin typeface="Palatino Linotype" pitchFamily="18" charset="0"/>
              </a:rPr>
              <a:t>ателектазе</a:t>
            </a:r>
            <a:r>
              <a:rPr lang="x-none" sz="1600" dirty="0" smtClean="0">
                <a:latin typeface="Palatino Linotype" pitchFamily="18" charset="0"/>
              </a:rPr>
              <a:t> или </a:t>
            </a:r>
            <a:r>
              <a:rPr lang="x-none" sz="1600" dirty="0" err="1" smtClean="0">
                <a:latin typeface="Palatino Linotype" pitchFamily="18" charset="0"/>
              </a:rPr>
              <a:t>плеуралног</a:t>
            </a:r>
            <a:r>
              <a:rPr lang="x-none" sz="1600" dirty="0" smtClean="0">
                <a:latin typeface="Palatino Linotype" pitchFamily="18" charset="0"/>
              </a:rPr>
              <a:t> излива са леве стране</a:t>
            </a:r>
          </a:p>
          <a:p>
            <a:pPr marL="285750" indent="-28575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      </a:t>
            </a:r>
            <a:r>
              <a:rPr lang="x-none" sz="1600" smtClean="0">
                <a:latin typeface="Palatino Linotype" pitchFamily="18" charset="0"/>
              </a:rPr>
              <a:t>Знаци </a:t>
            </a:r>
            <a:r>
              <a:rPr lang="x-none" sz="1600" dirty="0" err="1" smtClean="0">
                <a:latin typeface="Palatino Linotype" pitchFamily="18" charset="0"/>
              </a:rPr>
              <a:t>некротичног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панкреатитиса</a:t>
            </a:r>
            <a:r>
              <a:rPr lang="x-none" sz="1600" dirty="0" smtClean="0">
                <a:latin typeface="Palatino Linotype" pitchFamily="18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Приметна обојеност око пупка- </a:t>
            </a:r>
            <a:r>
              <a:rPr lang="x-none" sz="1600" dirty="0" err="1" smtClean="0">
                <a:latin typeface="Palatino Linotype" pitchFamily="18" charset="0"/>
              </a:rPr>
              <a:t>Cullenov</a:t>
            </a:r>
            <a:r>
              <a:rPr lang="x-none" sz="1600" dirty="0" smtClean="0">
                <a:latin typeface="Palatino Linotype" pitchFamily="18" charset="0"/>
              </a:rPr>
              <a:t> знак (</a:t>
            </a:r>
            <a:r>
              <a:rPr lang="x-none" sz="1600" dirty="0" err="1" smtClean="0">
                <a:latin typeface="Palatino Linotype" pitchFamily="18" charset="0"/>
              </a:rPr>
              <a:t>хемоперитонеум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Плавкасто црвене мрље на боковима-</a:t>
            </a:r>
            <a:r>
              <a:rPr lang="x-none" sz="1600" dirty="0" err="1" smtClean="0">
                <a:latin typeface="Palatino Linotype" pitchFamily="18" charset="0"/>
              </a:rPr>
              <a:t>Turnerov</a:t>
            </a:r>
            <a:r>
              <a:rPr lang="x-none" sz="1600" dirty="0" smtClean="0">
                <a:latin typeface="Palatino Linotype" pitchFamily="18" charset="0"/>
              </a:rPr>
              <a:t> знак (</a:t>
            </a:r>
            <a:r>
              <a:rPr lang="x-none" sz="1600" dirty="0" err="1" smtClean="0">
                <a:latin typeface="Palatino Linotype" pitchFamily="18" charset="0"/>
              </a:rPr>
              <a:t>катаболизам</a:t>
            </a:r>
            <a:r>
              <a:rPr lang="x-none" sz="1600" dirty="0" smtClean="0">
                <a:latin typeface="Palatino Linotype" pitchFamily="18" charset="0"/>
              </a:rPr>
              <a:t> хемоглобина)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Може се јавити поремећај стања свести, углавном због апстиненцијалног синдрома код престанка конзумирања алкохола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Код најтежих поремећаја свести треба имати у виду и токсично деловање </a:t>
            </a:r>
            <a:r>
              <a:rPr lang="x-none" sz="1600" dirty="0" err="1">
                <a:latin typeface="Palatino Linotype" pitchFamily="18" charset="0"/>
              </a:rPr>
              <a:t>панкреасних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ензима</a:t>
            </a:r>
            <a:r>
              <a:rPr lang="x-none" sz="1600" dirty="0">
                <a:latin typeface="Palatino Linotype" pitchFamily="18" charset="0"/>
              </a:rPr>
              <a:t> на централни нервни </a:t>
            </a:r>
            <a:r>
              <a:rPr lang="x-none" sz="1600" dirty="0" smtClean="0">
                <a:latin typeface="Palatino Linotype" pitchFamily="18" charset="0"/>
              </a:rPr>
              <a:t>систем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592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305800" cy="5791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x-none" sz="1600" smtClean="0">
                <a:latin typeface="Palatino Linotype" pitchFamily="18" charset="0"/>
              </a:rPr>
              <a:t>Код </a:t>
            </a:r>
            <a:r>
              <a:rPr lang="x-none" sz="1600" dirty="0" smtClean="0">
                <a:latin typeface="Palatino Linotype" pitchFamily="18" charset="0"/>
              </a:rPr>
              <a:t>најтежих болесника може се јавити шок као последица: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err="1" smtClean="0">
                <a:latin typeface="Palatino Linotype" pitchFamily="18" charset="0"/>
              </a:rPr>
              <a:t>Хиповолемије</a:t>
            </a:r>
            <a:r>
              <a:rPr lang="x-none" sz="1600" dirty="0" smtClean="0">
                <a:latin typeface="Palatino Linotype" pitchFamily="18" charset="0"/>
              </a:rPr>
              <a:t>-повраћање, </a:t>
            </a:r>
            <a:r>
              <a:rPr lang="x-none" sz="1600" dirty="0" err="1" smtClean="0">
                <a:latin typeface="Palatino Linotype" pitchFamily="18" charset="0"/>
              </a:rPr>
              <a:t>ексудација</a:t>
            </a:r>
            <a:r>
              <a:rPr lang="x-none" sz="1600" dirty="0" smtClean="0">
                <a:latin typeface="Palatino Linotype" pitchFamily="18" charset="0"/>
              </a:rPr>
              <a:t> крви или плазме у </a:t>
            </a:r>
            <a:r>
              <a:rPr lang="x-none" sz="1600" dirty="0" err="1" smtClean="0">
                <a:latin typeface="Palatino Linotype" pitchFamily="18" charset="0"/>
              </a:rPr>
              <a:t>ретроперитонелани</a:t>
            </a:r>
            <a:r>
              <a:rPr lang="x-none" sz="1600" dirty="0" smtClean="0">
                <a:latin typeface="Palatino Linotype" pitchFamily="18" charset="0"/>
              </a:rPr>
              <a:t> простор и </a:t>
            </a:r>
            <a:r>
              <a:rPr lang="x-none" sz="1600" dirty="0" err="1" smtClean="0">
                <a:latin typeface="Palatino Linotype" pitchFamily="18" charset="0"/>
              </a:rPr>
              <a:t>перотонеалну</a:t>
            </a:r>
            <a:r>
              <a:rPr lang="x-none" sz="1600" dirty="0" smtClean="0">
                <a:latin typeface="Palatino Linotype" pitchFamily="18" charset="0"/>
              </a:rPr>
              <a:t> шупљину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Повећаног формирања и ослобађања </a:t>
            </a:r>
            <a:r>
              <a:rPr lang="x-none" sz="1600" dirty="0" err="1" smtClean="0">
                <a:latin typeface="Palatino Linotype" pitchFamily="18" charset="0"/>
              </a:rPr>
              <a:t>кининских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пептида</a:t>
            </a:r>
            <a:r>
              <a:rPr lang="x-none" sz="1600" dirty="0" smtClean="0">
                <a:latin typeface="Palatino Linotype" pitchFamily="18" charset="0"/>
              </a:rPr>
              <a:t> који доводе до </a:t>
            </a:r>
            <a:r>
              <a:rPr lang="x-none" sz="1600" dirty="0" err="1" smtClean="0">
                <a:latin typeface="Palatino Linotype" pitchFamily="18" charset="0"/>
              </a:rPr>
              <a:t>вазодилатације</a:t>
            </a:r>
            <a:r>
              <a:rPr lang="x-none" sz="1600" dirty="0" smtClean="0">
                <a:latin typeface="Palatino Linotype" pitchFamily="18" charset="0"/>
              </a:rPr>
              <a:t> и повећане </a:t>
            </a:r>
            <a:r>
              <a:rPr lang="x-none" sz="1600" dirty="0" err="1" smtClean="0">
                <a:latin typeface="Palatino Linotype" pitchFamily="18" charset="0"/>
              </a:rPr>
              <a:t>пермеабилности</a:t>
            </a:r>
            <a:r>
              <a:rPr lang="x-none" sz="1600" dirty="0" smtClean="0">
                <a:latin typeface="Palatino Linotype" pitchFamily="18" charset="0"/>
              </a:rPr>
              <a:t> крвних судова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Системских ефеката протеолитичких и липолитичких ензима ослобођених у циркулацију</a:t>
            </a:r>
            <a:endParaRPr lang="en-US" sz="1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282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990600"/>
            <a:ext cx="9067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ДИЈАГНОЗА </a:t>
            </a:r>
            <a:r>
              <a:rPr lang="x-none" sz="1600" b="1" dirty="0" smtClean="0">
                <a:latin typeface="Palatino Linotype" pitchFamily="18" charset="0"/>
              </a:rPr>
              <a:t>МАЛИГНИХ ТУМОРА </a:t>
            </a:r>
            <a:r>
              <a:rPr lang="x-none" sz="1600" b="1" smtClean="0">
                <a:latin typeface="Palatino Linotype" pitchFamily="18" charset="0"/>
              </a:rPr>
              <a:t>ТАНКОГ ЦРЕВА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Анамнеза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Физикални преглед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Лабораторија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неспецифична </a:t>
            </a:r>
            <a:r>
              <a:rPr lang="x-none" sz="1600" dirty="0" smtClean="0">
                <a:latin typeface="Palatino Linotype" pitchFamily="18" charset="0"/>
              </a:rPr>
              <a:t>(</a:t>
            </a:r>
            <a:r>
              <a:rPr lang="x-none" sz="1600" dirty="0" err="1" smtClean="0">
                <a:latin typeface="Palatino Linotype" pitchFamily="18" charset="0"/>
              </a:rPr>
              <a:t>сидеропенијска</a:t>
            </a:r>
            <a:r>
              <a:rPr lang="x-none" sz="1600" dirty="0" smtClean="0">
                <a:latin typeface="Palatino Linotype" pitchFamily="18" charset="0"/>
              </a:rPr>
              <a:t> анемија, повишене </a:t>
            </a:r>
            <a:r>
              <a:rPr lang="x-none" sz="1600" smtClean="0">
                <a:latin typeface="Palatino Linotype" pitchFamily="18" charset="0"/>
              </a:rPr>
              <a:t>вредности </a:t>
            </a:r>
            <a:r>
              <a:rPr lang="sr-Cyrl-RS" sz="1600" dirty="0" smtClean="0">
                <a:latin typeface="Palatino Linotype" pitchFamily="18" charset="0"/>
              </a:rPr>
              <a:t>хепатограма</a:t>
            </a:r>
            <a:r>
              <a:rPr lang="x-none" sz="1600" smtClean="0">
                <a:latin typeface="Palatino Linotype" pitchFamily="18" charset="0"/>
              </a:rPr>
              <a:t>  </a:t>
            </a:r>
            <a:r>
              <a:rPr lang="x-none" sz="1600" dirty="0" smtClean="0">
                <a:latin typeface="Palatino Linotype" pitchFamily="18" charset="0"/>
              </a:rPr>
              <a:t>(</a:t>
            </a:r>
            <a:r>
              <a:rPr lang="x-none" sz="1600" dirty="0" err="1" smtClean="0">
                <a:latin typeface="Palatino Linotype" pitchFamily="18" charset="0"/>
              </a:rPr>
              <a:t>захваћеност</a:t>
            </a:r>
            <a:r>
              <a:rPr lang="x-none" sz="1600" dirty="0" smtClean="0">
                <a:latin typeface="Palatino Linotype" pitchFamily="18" charset="0"/>
              </a:rPr>
              <a:t> јетре и </a:t>
            </a:r>
            <a:r>
              <a:rPr lang="x-none" sz="1600" dirty="0" err="1" smtClean="0">
                <a:latin typeface="Palatino Linotype" pitchFamily="18" charset="0"/>
              </a:rPr>
              <a:t>билијарног</a:t>
            </a:r>
            <a:r>
              <a:rPr lang="x-none" sz="1600" dirty="0" smtClean="0">
                <a:latin typeface="Palatino Linotype" pitchFamily="18" charset="0"/>
              </a:rPr>
              <a:t> састава), повишене </a:t>
            </a:r>
            <a:r>
              <a:rPr lang="x-none" sz="1600" smtClean="0">
                <a:latin typeface="Palatino Linotype" pitchFamily="18" charset="0"/>
              </a:rPr>
              <a:t>вредности </a:t>
            </a:r>
            <a:r>
              <a:rPr lang="sr-Cyrl-RS" sz="1600" dirty="0" smtClean="0">
                <a:latin typeface="Palatino Linotype" pitchFamily="18" charset="0"/>
              </a:rPr>
              <a:t>тумор маркера </a:t>
            </a:r>
            <a:r>
              <a:rPr lang="x-none" sz="1600" smtClean="0">
                <a:latin typeface="Palatino Linotype" pitchFamily="18" charset="0"/>
              </a:rPr>
              <a:t>ЦЕА</a:t>
            </a:r>
            <a:r>
              <a:rPr lang="sr-Cyrl-RS" sz="1600" dirty="0" smtClean="0">
                <a:latin typeface="Palatino Linotype" pitchFamily="18" charset="0"/>
              </a:rPr>
              <a:t>, повишене вредности бета 2 микроглобулина и моноклонска гамапатија код лимфома...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Ртг п</a:t>
            </a:r>
            <a:r>
              <a:rPr lang="x-none" sz="1600" smtClean="0">
                <a:latin typeface="Palatino Linotype" pitchFamily="18" charset="0"/>
              </a:rPr>
              <a:t>асажа </a:t>
            </a:r>
            <a:r>
              <a:rPr lang="x-none" sz="1600" dirty="0" smtClean="0">
                <a:latin typeface="Palatino Linotype" pitchFamily="18" charset="0"/>
              </a:rPr>
              <a:t>танког црева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Ентероклиза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ЦТ абдомена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МР танког црева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Ангиографија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 smtClean="0">
                <a:latin typeface="Palatino Linotype" pitchFamily="18" charset="0"/>
              </a:rPr>
              <a:t>Ендоскопија</a:t>
            </a:r>
            <a:r>
              <a:rPr lang="x-none" sz="1600" dirty="0" smtClean="0">
                <a:latin typeface="Palatino Linotype" pitchFamily="18" charset="0"/>
              </a:rPr>
              <a:t> (ЕГДС, </a:t>
            </a:r>
            <a:r>
              <a:rPr lang="x-none" sz="1600" dirty="0" err="1" smtClean="0">
                <a:latin typeface="Palatino Linotype" pitchFamily="18" charset="0"/>
              </a:rPr>
              <a:t>колоноскопија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err="1" smtClean="0">
                <a:latin typeface="Palatino Linotype" pitchFamily="18" charset="0"/>
              </a:rPr>
              <a:t>ентероскопија</a:t>
            </a:r>
            <a:r>
              <a:rPr lang="x-none" sz="1600" smtClean="0">
                <a:latin typeface="Palatino Linotype" pitchFamily="18" charset="0"/>
              </a:rPr>
              <a:t>)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Хирургија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хемиотерапија, радиотерапија</a:t>
            </a:r>
            <a:endParaRPr lang="x-none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МАЛИГНИ ТУМОРИ ТАНКОГ ЦРЕВА-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ДИЈАГНОЗА И ТЕРАПИЈА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73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6712"/>
            <a:ext cx="8686800" cy="4525963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x-none" sz="1600" dirty="0" smtClean="0">
                <a:latin typeface="Palatino Linotype" pitchFamily="18" charset="0"/>
              </a:rPr>
              <a:t>Перфорација желуца или </a:t>
            </a:r>
            <a:r>
              <a:rPr lang="x-none" sz="1600" smtClean="0">
                <a:latin typeface="Palatino Linotype" pitchFamily="18" charset="0"/>
              </a:rPr>
              <a:t>дванаестопалачног црева</a:t>
            </a:r>
            <a:r>
              <a:rPr lang="sr-Cyrl-RS" sz="1600" dirty="0" smtClean="0">
                <a:latin typeface="Palatino Linotype" pitchFamily="18" charset="0"/>
              </a:rPr>
              <a:t> (нативни Ртг абдомена: </a:t>
            </a:r>
            <a:r>
              <a:rPr lang="x-none" sz="1600" smtClean="0">
                <a:latin typeface="Palatino Linotype" pitchFamily="18" charset="0"/>
              </a:rPr>
              <a:t>зна</a:t>
            </a:r>
            <a:r>
              <a:rPr lang="sr-Cyrl-RS" sz="1600" dirty="0" smtClean="0">
                <a:latin typeface="Palatino Linotype" pitchFamily="18" charset="0"/>
              </a:rPr>
              <a:t>ци</a:t>
            </a:r>
            <a:r>
              <a:rPr lang="x-none" sz="1600" smtClean="0">
                <a:latin typeface="Palatino Linotype" pitchFamily="18" charset="0"/>
              </a:rPr>
              <a:t> пнеумоперитонеума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1600" smtClean="0">
                <a:latin typeface="Palatino Linotype" pitchFamily="18" charset="0"/>
              </a:rPr>
              <a:t>Жучна колика</a:t>
            </a:r>
            <a:r>
              <a:rPr lang="sr-Cyrl-RS" sz="1600" dirty="0" smtClean="0">
                <a:latin typeface="Palatino Linotype" pitchFamily="18" charset="0"/>
              </a:rPr>
              <a:t> (</a:t>
            </a:r>
            <a:r>
              <a:rPr lang="x-none" sz="1600" smtClean="0">
                <a:latin typeface="Palatino Linotype" pitchFamily="18" charset="0"/>
              </a:rPr>
              <a:t>бол </a:t>
            </a:r>
            <a:r>
              <a:rPr lang="x-none" sz="1600" dirty="0" smtClean="0">
                <a:latin typeface="Palatino Linotype" pitchFamily="18" charset="0"/>
              </a:rPr>
              <a:t>је испод десног ребарног лука и позитиван је </a:t>
            </a:r>
            <a:r>
              <a:rPr lang="x-none" sz="1600" err="1" smtClean="0">
                <a:latin typeface="Palatino Linotype" pitchFamily="18" charset="0"/>
              </a:rPr>
              <a:t>Марфијев</a:t>
            </a:r>
            <a:r>
              <a:rPr lang="x-none" sz="1600" smtClean="0">
                <a:latin typeface="Palatino Linotype" pitchFamily="18" charset="0"/>
              </a:rPr>
              <a:t> знак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1600" smtClean="0">
                <a:latin typeface="Palatino Linotype" pitchFamily="18" charset="0"/>
              </a:rPr>
              <a:t>Илеус</a:t>
            </a:r>
            <a:r>
              <a:rPr lang="sr-Cyrl-RS" sz="1600" dirty="0" smtClean="0">
                <a:latin typeface="Palatino Linotype" pitchFamily="18" charset="0"/>
              </a:rPr>
              <a:t> (нативни Ртг абдомена: аероликвидни нивои) </a:t>
            </a:r>
          </a:p>
          <a:p>
            <a:pPr>
              <a:lnSpc>
                <a:spcPct val="160000"/>
              </a:lnSpc>
            </a:pPr>
            <a:r>
              <a:rPr lang="x-none" sz="1600" smtClean="0">
                <a:latin typeface="Palatino Linotype" pitchFamily="18" charset="0"/>
              </a:rPr>
              <a:t>Инфаркт </a:t>
            </a:r>
            <a:r>
              <a:rPr lang="x-none" sz="1600" dirty="0" smtClean="0">
                <a:latin typeface="Palatino Linotype" pitchFamily="18" charset="0"/>
              </a:rPr>
              <a:t>доњег </a:t>
            </a:r>
            <a:r>
              <a:rPr lang="x-none" sz="1600" smtClean="0">
                <a:latin typeface="Palatino Linotype" pitchFamily="18" charset="0"/>
              </a:rPr>
              <a:t>зида миокарда</a:t>
            </a:r>
            <a:r>
              <a:rPr lang="sr-Cyrl-RS" sz="1600" dirty="0" smtClean="0">
                <a:latin typeface="Palatino Linotype" pitchFamily="18" charset="0"/>
              </a:rPr>
              <a:t> (промене у ЕКГзапису)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1600" dirty="0" smtClean="0">
                <a:latin typeface="Palatino Linotype" pitchFamily="18" charset="0"/>
              </a:rPr>
              <a:t>Дисекантна </a:t>
            </a:r>
            <a:r>
              <a:rPr lang="x-none" sz="1600" dirty="0" err="1" smtClean="0">
                <a:latin typeface="Palatino Linotype" pitchFamily="18" charset="0"/>
              </a:rPr>
              <a:t>анеуризма</a:t>
            </a:r>
            <a:r>
              <a:rPr lang="x-none" sz="1600" dirty="0" smtClean="0">
                <a:latin typeface="Palatino Linotype" pitchFamily="18" charset="0"/>
              </a:rPr>
              <a:t> аорте</a:t>
            </a:r>
          </a:p>
          <a:p>
            <a:pPr>
              <a:lnSpc>
                <a:spcPct val="160000"/>
              </a:lnSpc>
            </a:pPr>
            <a:r>
              <a:rPr lang="x-none" sz="1600" dirty="0" smtClean="0">
                <a:latin typeface="Palatino Linotype" pitchFamily="18" charset="0"/>
              </a:rPr>
              <a:t>Тромбоза мезентеријалних артерија, али овде је </a:t>
            </a:r>
            <a:r>
              <a:rPr lang="x-none" sz="1600" dirty="0" err="1" smtClean="0">
                <a:latin typeface="Palatino Linotype" pitchFamily="18" charset="0"/>
              </a:rPr>
              <a:t>перисталтика</a:t>
            </a:r>
            <a:r>
              <a:rPr lang="x-none" sz="1600" dirty="0" smtClean="0">
                <a:latin typeface="Palatino Linotype" pitchFamily="18" charset="0"/>
              </a:rPr>
              <a:t> чујна, </a:t>
            </a:r>
            <a:r>
              <a:rPr lang="x-none" sz="1600" dirty="0" err="1" smtClean="0">
                <a:latin typeface="Palatino Linotype" pitchFamily="18" charset="0"/>
              </a:rPr>
              <a:t>леукоцитоза</a:t>
            </a:r>
            <a:r>
              <a:rPr lang="x-none" sz="1600" dirty="0" smtClean="0">
                <a:latin typeface="Palatino Linotype" pitchFamily="18" charset="0"/>
              </a:rPr>
              <a:t> и свежа крв у столици</a:t>
            </a:r>
          </a:p>
          <a:p>
            <a:pPr>
              <a:lnSpc>
                <a:spcPct val="160000"/>
              </a:lnSpc>
            </a:pPr>
            <a:r>
              <a:rPr lang="x-none" sz="1600" dirty="0" smtClean="0">
                <a:latin typeface="Palatino Linotype" pitchFamily="18" charset="0"/>
              </a:rPr>
              <a:t>Ванматерична трудноћа</a:t>
            </a:r>
          </a:p>
          <a:p>
            <a:pPr>
              <a:lnSpc>
                <a:spcPct val="160000"/>
              </a:lnSpc>
            </a:pPr>
            <a:endParaRPr lang="en-US" sz="16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ДИФЕРЕНЦИЈАЛНА ДИЈАГНОЗА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330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8720"/>
            <a:ext cx="8396536" cy="4525963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x-none" sz="1400" b="1" dirty="0" smtClean="0">
                <a:latin typeface="Palatino Linotype" pitchFamily="18" charset="0"/>
              </a:rPr>
              <a:t>Серумске </a:t>
            </a:r>
            <a:r>
              <a:rPr lang="x-none" sz="1400" b="1" smtClean="0">
                <a:latin typeface="Palatino Linotype" pitchFamily="18" charset="0"/>
              </a:rPr>
              <a:t>амилазе </a:t>
            </a:r>
            <a:r>
              <a:rPr lang="sr-Cyrl-RS" sz="1400" b="1" dirty="0" smtClean="0">
                <a:latin typeface="Palatino Linotype" pitchFamily="18" charset="0"/>
              </a:rPr>
              <a:t>: </a:t>
            </a:r>
            <a:r>
              <a:rPr lang="sr-Cyrl-RS" sz="1400" dirty="0" smtClean="0">
                <a:latin typeface="Palatino Linotype" pitchFamily="18" charset="0"/>
              </a:rPr>
              <a:t>вредности три пута веће од нормале; </a:t>
            </a:r>
            <a:r>
              <a:rPr lang="x-none" sz="1400" smtClean="0">
                <a:latin typeface="Palatino Linotype" pitchFamily="18" charset="0"/>
              </a:rPr>
              <a:t>код </a:t>
            </a:r>
            <a:r>
              <a:rPr lang="x-none" sz="1400" dirty="0" smtClean="0">
                <a:latin typeface="Palatino Linotype" pitchFamily="18" charset="0"/>
              </a:rPr>
              <a:t>преко 75% болесника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sr-Cyrl-RS" sz="1400" dirty="0" smtClean="0">
                <a:latin typeface="Palatino Linotype" pitchFamily="18" charset="0"/>
              </a:rPr>
              <a:t>После 48 до 72 сата имају тенденцију повратка на нормалу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sr-Cyrl-RS" sz="1400" dirty="0" smtClean="0">
                <a:latin typeface="Palatino Linotype" pitchFamily="18" charset="0"/>
              </a:rPr>
              <a:t>Панкреасна изоамилаза и липаза могу бити повишене 7 до 14 дана</a:t>
            </a:r>
            <a:endParaRPr lang="x-none" sz="1400" dirty="0" smtClean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1400" dirty="0" smtClean="0">
                <a:latin typeface="Palatino Linotype" pitchFamily="18" charset="0"/>
              </a:rPr>
              <a:t>Нормалне вредности амилаза налазимо код егзацербације хроничног алкохолног панкреатитиса и код акутног панкреатитиса узрокованог </a:t>
            </a:r>
            <a:r>
              <a:rPr lang="x-none" sz="1400" dirty="0" err="1" smtClean="0">
                <a:latin typeface="Palatino Linotype" pitchFamily="18" charset="0"/>
              </a:rPr>
              <a:t>хиперлипопротеинемијом</a:t>
            </a:r>
            <a:endParaRPr lang="x-none" sz="1400" dirty="0" smtClean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sr-Cyrl-RS" sz="1400" dirty="0" smtClean="0">
                <a:latin typeface="Palatino Linotype" pitchFamily="18" charset="0"/>
              </a:rPr>
              <a:t>Повишене вредности а</a:t>
            </a:r>
            <a:r>
              <a:rPr lang="x-none" sz="1400" smtClean="0">
                <a:latin typeface="Palatino Linotype" pitchFamily="18" charset="0"/>
              </a:rPr>
              <a:t>милаз</a:t>
            </a:r>
            <a:r>
              <a:rPr lang="sr-Cyrl-RS" sz="1400" dirty="0" smtClean="0">
                <a:latin typeface="Palatino Linotype" pitchFamily="18" charset="0"/>
              </a:rPr>
              <a:t>а</a:t>
            </a:r>
            <a:r>
              <a:rPr lang="x-none" sz="1400" smtClean="0">
                <a:latin typeface="Palatino Linotype" pitchFamily="18" charset="0"/>
              </a:rPr>
              <a:t> се </a:t>
            </a:r>
            <a:r>
              <a:rPr lang="x-none" sz="1400" dirty="0" smtClean="0">
                <a:latin typeface="Palatino Linotype" pitchFamily="18" charset="0"/>
              </a:rPr>
              <a:t>могу </a:t>
            </a:r>
            <a:r>
              <a:rPr lang="x-none" sz="1400" smtClean="0">
                <a:latin typeface="Palatino Linotype" pitchFamily="18" charset="0"/>
              </a:rPr>
              <a:t>наћи </a:t>
            </a:r>
            <a:r>
              <a:rPr lang="sr-Cyrl-RS" sz="1400" dirty="0" smtClean="0">
                <a:latin typeface="Palatino Linotype" pitchFamily="18" charset="0"/>
              </a:rPr>
              <a:t>и код других болести трбушних органа</a:t>
            </a:r>
            <a:r>
              <a:rPr lang="en-US" sz="1400" dirty="0" smtClean="0">
                <a:latin typeface="Palatino Linotype" pitchFamily="18" charset="0"/>
              </a:rPr>
              <a:t>(</a:t>
            </a:r>
            <a:r>
              <a:rPr lang="sr-Cyrl-RS" sz="1400" dirty="0" smtClean="0">
                <a:latin typeface="Palatino Linotype" pitchFamily="18" charset="0"/>
              </a:rPr>
              <a:t>болести билијарног тракта, </a:t>
            </a:r>
            <a:r>
              <a:rPr lang="x-none" sz="1400" smtClean="0">
                <a:latin typeface="Palatino Linotype" pitchFamily="18" charset="0"/>
              </a:rPr>
              <a:t>перфорација </a:t>
            </a:r>
            <a:r>
              <a:rPr lang="sr-Cyrl-RS" sz="1400" dirty="0" smtClean="0">
                <a:latin typeface="Palatino Linotype" pitchFamily="18" charset="0"/>
              </a:rPr>
              <a:t>и пенетрација пептичког улкуса, интестинална опструкција, инфаркт </a:t>
            </a:r>
            <a:r>
              <a:rPr lang="x-none" sz="1400" smtClean="0">
                <a:latin typeface="Palatino Linotype" pitchFamily="18" charset="0"/>
              </a:rPr>
              <a:t>црева, </a:t>
            </a:r>
            <a:r>
              <a:rPr lang="sr-Cyrl-RS" sz="1400" dirty="0" smtClean="0">
                <a:latin typeface="Palatino Linotype" pitchFamily="18" charset="0"/>
              </a:rPr>
              <a:t>ванматерична трудноћа, перитонитис...), али и екстраабдоминалних болести(обољења пљувачних жлезда, опекотине, карцином бронха...), тако да нису уско специфичне за акутни панкреатитис</a:t>
            </a:r>
          </a:p>
          <a:p>
            <a:pPr>
              <a:lnSpc>
                <a:spcPct val="160000"/>
              </a:lnSpc>
            </a:pPr>
            <a:r>
              <a:rPr lang="sr-Cyrl-RS" sz="1400" dirty="0" smtClean="0">
                <a:latin typeface="Palatino Linotype" pitchFamily="18" charset="0"/>
              </a:rPr>
              <a:t>Болесници са ацидозом могу имати лажно повишену вредност серумске амилазе</a:t>
            </a:r>
            <a:endParaRPr lang="x-none" sz="1400" dirty="0" smtClean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1400" dirty="0" err="1" smtClean="0">
                <a:latin typeface="Palatino Linotype" pitchFamily="18" charset="0"/>
              </a:rPr>
              <a:t>Макроамилаземија</a:t>
            </a:r>
            <a:r>
              <a:rPr lang="x-none" sz="1400" dirty="0" smtClean="0">
                <a:latin typeface="Palatino Linotype" pitchFamily="18" charset="0"/>
              </a:rPr>
              <a:t>-поремећај у коме </a:t>
            </a:r>
            <a:r>
              <a:rPr lang="x-none" sz="1400" smtClean="0">
                <a:latin typeface="Palatino Linotype" pitchFamily="18" charset="0"/>
              </a:rPr>
              <a:t>се амилазе </a:t>
            </a:r>
            <a:r>
              <a:rPr lang="sr-Cyrl-RS" sz="1400" dirty="0" smtClean="0">
                <a:latin typeface="Palatino Linotype" pitchFamily="18" charset="0"/>
              </a:rPr>
              <a:t>“</a:t>
            </a:r>
            <a:r>
              <a:rPr lang="x-none" sz="1400" smtClean="0">
                <a:latin typeface="Palatino Linotype" pitchFamily="18" charset="0"/>
              </a:rPr>
              <a:t>закаче</a:t>
            </a:r>
            <a:r>
              <a:rPr lang="sr-Cyrl-RS" sz="1400" dirty="0" smtClean="0">
                <a:latin typeface="Palatino Linotype" pitchFamily="18" charset="0"/>
              </a:rPr>
              <a:t>”</a:t>
            </a:r>
            <a:r>
              <a:rPr lang="x-none" sz="1400" smtClean="0">
                <a:latin typeface="Palatino Linotype" pitchFamily="18" charset="0"/>
              </a:rPr>
              <a:t> за имуноглобулин, </a:t>
            </a:r>
            <a:r>
              <a:rPr lang="x-none" sz="1400" dirty="0" smtClean="0">
                <a:latin typeface="Palatino Linotype" pitchFamily="18" charset="0"/>
              </a:rPr>
              <a:t>настали комплекс је превелик па се не филтрира у бубрежном </a:t>
            </a:r>
            <a:r>
              <a:rPr lang="x-none" sz="1400" dirty="0" err="1" smtClean="0">
                <a:latin typeface="Palatino Linotype" pitchFamily="18" charset="0"/>
              </a:rPr>
              <a:t>гломерулу</a:t>
            </a:r>
            <a:r>
              <a:rPr lang="x-none" sz="1400" dirty="0" smtClean="0">
                <a:latin typeface="Palatino Linotype" pitchFamily="18" charset="0"/>
              </a:rPr>
              <a:t>, повишена је концентрација </a:t>
            </a:r>
            <a:r>
              <a:rPr lang="x-none" sz="1400" dirty="0" err="1" smtClean="0">
                <a:latin typeface="Palatino Linotype" pitchFamily="18" charset="0"/>
              </a:rPr>
              <a:t>амилаза</a:t>
            </a:r>
            <a:r>
              <a:rPr lang="x-none" sz="1400" dirty="0" smtClean="0">
                <a:latin typeface="Palatino Linotype" pitchFamily="18" charset="0"/>
              </a:rPr>
              <a:t> у серуму, а снижена у урину</a:t>
            </a:r>
            <a:endParaRPr lang="en-US" sz="14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ЛАБОРАТОРИЈСКА ДИЈАГНОСТИКА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283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915400" cy="5867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dirty="0" smtClean="0">
                <a:latin typeface="Palatino Linotype" pitchFamily="18" charset="0"/>
              </a:rPr>
              <a:t>Серумске липазе </a:t>
            </a:r>
            <a:r>
              <a:rPr lang="x-none" sz="1600" dirty="0" smtClean="0">
                <a:latin typeface="Palatino Linotype" pitchFamily="18" charset="0"/>
              </a:rPr>
              <a:t>су много бољи дијагностички показатељ од </a:t>
            </a:r>
            <a:r>
              <a:rPr lang="x-none" sz="1600" dirty="0" err="1" smtClean="0">
                <a:latin typeface="Palatino Linotype" pitchFamily="18" charset="0"/>
              </a:rPr>
              <a:t>амилаза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Осим код акутног панкреатитиса, повишене липазе можемо наћи код бубрежне слабости и код перфорације црева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 smtClean="0">
                <a:latin typeface="Palatino Linotype" pitchFamily="18" charset="0"/>
              </a:rPr>
              <a:t>Однос активности </a:t>
            </a:r>
            <a:r>
              <a:rPr lang="x-none" sz="1600" b="1" dirty="0" err="1" smtClean="0">
                <a:latin typeface="Palatino Linotype" pitchFamily="18" charset="0"/>
              </a:rPr>
              <a:t>амилаза</a:t>
            </a:r>
            <a:r>
              <a:rPr lang="x-none" sz="1600" b="1" dirty="0" smtClean="0">
                <a:latin typeface="Palatino Linotype" pitchFamily="18" charset="0"/>
              </a:rPr>
              <a:t> и </a:t>
            </a:r>
            <a:r>
              <a:rPr lang="x-none" sz="1600" b="1" dirty="0" err="1" smtClean="0">
                <a:latin typeface="Palatino Linotype" pitchFamily="18" charset="0"/>
              </a:rPr>
              <a:t>липаза</a:t>
            </a:r>
            <a:r>
              <a:rPr lang="x-none" sz="1600" b="1" dirty="0" smtClean="0">
                <a:latin typeface="Palatino Linotype" pitchFamily="18" charset="0"/>
              </a:rPr>
              <a:t> за одређивање етиологије </a:t>
            </a:r>
            <a:r>
              <a:rPr lang="x-none" sz="1600" b="1" dirty="0" err="1" smtClean="0">
                <a:latin typeface="Palatino Linotype" pitchFamily="18" charset="0"/>
              </a:rPr>
              <a:t>панкреатитиса</a:t>
            </a:r>
            <a:r>
              <a:rPr lang="x-none" sz="1600" b="1" dirty="0" smtClean="0">
                <a:latin typeface="Palatino Linotype" pitchFamily="18" charset="0"/>
              </a:rPr>
              <a:t>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600" dirty="0" smtClean="0">
                <a:latin typeface="Palatino Linotype" pitchFamily="18" charset="0"/>
              </a:rPr>
              <a:t>Однос </a:t>
            </a:r>
            <a:r>
              <a:rPr lang="x-none" sz="1600" dirty="0" err="1" smtClean="0">
                <a:latin typeface="Palatino Linotype" pitchFamily="18" charset="0"/>
              </a:rPr>
              <a:t>липаза</a:t>
            </a:r>
            <a:r>
              <a:rPr lang="x-none" sz="1600" dirty="0" smtClean="0">
                <a:latin typeface="Palatino Linotype" pitchFamily="18" charset="0"/>
              </a:rPr>
              <a:t>/</a:t>
            </a:r>
            <a:r>
              <a:rPr lang="x-none" sz="1600" dirty="0" err="1" smtClean="0">
                <a:latin typeface="Palatino Linotype" pitchFamily="18" charset="0"/>
              </a:rPr>
              <a:t>амилаза</a:t>
            </a:r>
            <a:r>
              <a:rPr lang="en-US" sz="1600" dirty="0" smtClean="0">
                <a:latin typeface="Palatino Linotype" pitchFamily="18" charset="0"/>
              </a:rPr>
              <a:t>&gt;2</a:t>
            </a:r>
            <a:r>
              <a:rPr lang="x-none" sz="1600" dirty="0" smtClean="0">
                <a:latin typeface="Palatino Linotype" pitchFamily="18" charset="0"/>
              </a:rPr>
              <a:t>-алкохолни </a:t>
            </a:r>
            <a:r>
              <a:rPr lang="x-none" sz="1600" dirty="0" err="1" smtClean="0">
                <a:latin typeface="Palatino Linotype" pitchFamily="18" charset="0"/>
              </a:rPr>
              <a:t>панкреатитис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sr-Cyrl-RS" sz="1600" b="1" dirty="0" smtClean="0">
                <a:latin typeface="Palatino Linotype" pitchFamily="18" charset="0"/>
              </a:rPr>
              <a:t>Степен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 dirty="0" smtClean="0">
                <a:latin typeface="Palatino Linotype" pitchFamily="18" charset="0"/>
              </a:rPr>
              <a:t>пораста серумских активности </a:t>
            </a:r>
            <a:r>
              <a:rPr lang="x-none" sz="1600" b="1" dirty="0" err="1" smtClean="0">
                <a:latin typeface="Palatino Linotype" pitchFamily="18" charset="0"/>
              </a:rPr>
              <a:t>ензима</a:t>
            </a:r>
            <a:r>
              <a:rPr lang="x-none" sz="1600" b="1" dirty="0" smtClean="0">
                <a:latin typeface="Palatino Linotype" pitchFamily="18" charset="0"/>
              </a:rPr>
              <a:t> специфичне за </a:t>
            </a:r>
            <a:r>
              <a:rPr lang="x-none" sz="1600" b="1" dirty="0" err="1" smtClean="0">
                <a:latin typeface="Palatino Linotype" pitchFamily="18" charset="0"/>
              </a:rPr>
              <a:t>панкреатитис</a:t>
            </a:r>
            <a:r>
              <a:rPr lang="x-none" sz="1600" b="1" dirty="0" smtClean="0">
                <a:latin typeface="Palatino Linotype" pitchFamily="18" charset="0"/>
              </a:rPr>
              <a:t>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600" dirty="0" smtClean="0">
                <a:latin typeface="Palatino Linotype" pitchFamily="18" charset="0"/>
              </a:rPr>
              <a:t>Повећање активности </a:t>
            </a:r>
            <a:r>
              <a:rPr lang="x-none" sz="1600" dirty="0" err="1" smtClean="0">
                <a:latin typeface="Palatino Linotype" pitchFamily="18" charset="0"/>
              </a:rPr>
              <a:t>амилаза</a:t>
            </a:r>
            <a:r>
              <a:rPr lang="x-none" sz="1600" dirty="0" smtClean="0">
                <a:latin typeface="Palatino Linotype" pitchFamily="18" charset="0"/>
              </a:rPr>
              <a:t> у серуму веће од троструког и повећање активности </a:t>
            </a:r>
            <a:r>
              <a:rPr lang="x-none" sz="1600" dirty="0" err="1" smtClean="0">
                <a:latin typeface="Palatino Linotype" pitchFamily="18" charset="0"/>
              </a:rPr>
              <a:t>липаза</a:t>
            </a:r>
            <a:r>
              <a:rPr lang="x-none" sz="1600" dirty="0" smtClean="0">
                <a:latin typeface="Palatino Linotype" pitchFamily="18" charset="0"/>
              </a:rPr>
              <a:t> у серуму веће </a:t>
            </a:r>
            <a:r>
              <a:rPr lang="x-none" sz="1600" smtClean="0">
                <a:latin typeface="Palatino Linotype" pitchFamily="18" charset="0"/>
              </a:rPr>
              <a:t>од двоструког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Повишен број </a:t>
            </a:r>
            <a:r>
              <a:rPr lang="x-none" sz="1600" smtClean="0">
                <a:latin typeface="Palatino Linotype" pitchFamily="18" charset="0"/>
              </a:rPr>
              <a:t>леукоцита, </a:t>
            </a:r>
            <a:r>
              <a:rPr lang="sr-Cyrl-RS" sz="1600" dirty="0" smtClean="0">
                <a:latin typeface="Palatino Linotype" pitchFamily="18" charset="0"/>
              </a:rPr>
              <a:t>хематкрита-због хемоконцентрације, </a:t>
            </a:r>
            <a:r>
              <a:rPr lang="x-none" sz="1600" smtClean="0">
                <a:latin typeface="Palatino Linotype" pitchFamily="18" charset="0"/>
              </a:rPr>
              <a:t>повишене </a:t>
            </a:r>
            <a:r>
              <a:rPr lang="x-none" sz="1600">
                <a:latin typeface="Palatino Linotype" pitchFamily="18" charset="0"/>
              </a:rPr>
              <a:t>серумске трансферазе и ЛДХ (лош прогностички знак)</a:t>
            </a: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Повишене вредности гликемије –због смањног ослобађања инсулина, повећаног ослобађања глукагона и повећаног ослобађања гликокортикоида и катехоламина</a:t>
            </a: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Хипокалцијемија-нејасне </a:t>
            </a:r>
            <a:r>
              <a:rPr lang="x-none" sz="1600" smtClean="0">
                <a:latin typeface="Palatino Linotype" pitchFamily="18" charset="0"/>
              </a:rPr>
              <a:t>патогенезе</a:t>
            </a:r>
            <a:r>
              <a:rPr lang="x-none" sz="1600" dirty="0" smtClean="0">
                <a:latin typeface="Palatino Linotype" pitchFamily="18" charset="0"/>
              </a:rPr>
              <a:t>, х</a:t>
            </a:r>
            <a:r>
              <a:rPr lang="x-none" sz="1600" smtClean="0">
                <a:latin typeface="Palatino Linotype" pitchFamily="18" charset="0"/>
              </a:rPr>
              <a:t>ипербилирубинемија</a:t>
            </a:r>
            <a:r>
              <a:rPr lang="x-none" sz="1600" dirty="0" smtClean="0">
                <a:latin typeface="Palatino Linotype" pitchFamily="18" charset="0"/>
              </a:rPr>
              <a:t>, с</a:t>
            </a:r>
            <a:r>
              <a:rPr lang="x-none" sz="1600" smtClean="0">
                <a:latin typeface="Palatino Linotype" pitchFamily="18" charset="0"/>
              </a:rPr>
              <a:t>нижени </a:t>
            </a:r>
            <a:r>
              <a:rPr lang="x-none" sz="1600">
                <a:latin typeface="Palatino Linotype" pitchFamily="18" charset="0"/>
              </a:rPr>
              <a:t>серумски </a:t>
            </a:r>
            <a:r>
              <a:rPr lang="x-none" sz="1600" smtClean="0">
                <a:latin typeface="Palatino Linotype" pitchFamily="18" charset="0"/>
              </a:rPr>
              <a:t>албумини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smtClean="0">
                <a:latin typeface="Palatino Linotype" pitchFamily="18" charset="0"/>
              </a:rPr>
              <a:t>хипетриглицеридемија,</a:t>
            </a:r>
            <a:r>
              <a:rPr lang="sr-Cyrl-RS" sz="1600" dirty="0" smtClean="0">
                <a:latin typeface="Palatino Linotype" pitchFamily="18" charset="0"/>
              </a:rPr>
              <a:t> пролазно повишене вредности </a:t>
            </a:r>
            <a:r>
              <a:rPr lang="sr-Latn-RS" sz="1600" dirty="0" smtClean="0">
                <a:latin typeface="Palatino Linotype" pitchFamily="18" charset="0"/>
              </a:rPr>
              <a:t>ALP, AST</a:t>
            </a:r>
            <a:endParaRPr lang="x-none" sz="160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Хипоскемија (наговештај респираторног дистрес синдрома)</a:t>
            </a: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ЕКГ запис: промене у СТ сегменту и Т таласу сличне онима у исхемији миокарда</a:t>
            </a:r>
            <a:endParaRPr lang="en-US" sz="16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x-none" sz="1600" dirty="0" smtClean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ЛАБОРАТОРИЈСКА ДИЈАГНОСТИКА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139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6712"/>
            <a:ext cx="8392344" cy="576064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x-none" sz="2600" b="1" dirty="0" err="1" smtClean="0">
                <a:latin typeface="Palatino Linotype" pitchFamily="18" charset="0"/>
              </a:rPr>
              <a:t>Радиографија</a:t>
            </a:r>
            <a:r>
              <a:rPr lang="x-none" sz="2600" b="1" dirty="0" smtClean="0">
                <a:latin typeface="Palatino Linotype" pitchFamily="18" charset="0"/>
              </a:rPr>
              <a:t> абдомена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x-none" sz="2600" dirty="0" smtClean="0">
                <a:latin typeface="Palatino Linotype" pitchFamily="18" charset="0"/>
              </a:rPr>
              <a:t>Ослобођени </a:t>
            </a:r>
            <a:r>
              <a:rPr lang="x-none" sz="2600" dirty="0" err="1" smtClean="0">
                <a:latin typeface="Palatino Linotype" pitchFamily="18" charset="0"/>
              </a:rPr>
              <a:t>ексудат</a:t>
            </a:r>
            <a:r>
              <a:rPr lang="x-none" sz="2600" dirty="0" smtClean="0">
                <a:latin typeface="Palatino Linotype" pitchFamily="18" charset="0"/>
              </a:rPr>
              <a:t> се шири из предњег </a:t>
            </a:r>
            <a:r>
              <a:rPr lang="x-none" sz="2600" dirty="0" err="1" smtClean="0">
                <a:latin typeface="Palatino Linotype" pitchFamily="18" charset="0"/>
              </a:rPr>
              <a:t>парареналног</a:t>
            </a:r>
            <a:r>
              <a:rPr lang="x-none" sz="2600" dirty="0" smtClean="0">
                <a:latin typeface="Palatino Linotype" pitchFamily="18" charset="0"/>
              </a:rPr>
              <a:t> простора према </a:t>
            </a:r>
            <a:r>
              <a:rPr lang="x-none" sz="2600" dirty="0" err="1" smtClean="0">
                <a:latin typeface="Palatino Linotype" pitchFamily="18" charset="0"/>
              </a:rPr>
              <a:t>оменталној</a:t>
            </a:r>
            <a:r>
              <a:rPr lang="x-none" sz="2600" dirty="0" smtClean="0">
                <a:latin typeface="Palatino Linotype" pitchFamily="18" charset="0"/>
              </a:rPr>
              <a:t> бурзи и потискује задњи </a:t>
            </a:r>
            <a:r>
              <a:rPr lang="x-none" sz="2600" dirty="0">
                <a:latin typeface="Palatino Linotype" pitchFamily="18" charset="0"/>
              </a:rPr>
              <a:t>ж</a:t>
            </a:r>
            <a:r>
              <a:rPr lang="x-none" sz="2600" dirty="0" smtClean="0">
                <a:latin typeface="Palatino Linotype" pitchFamily="18" charset="0"/>
              </a:rPr>
              <a:t>елудачни зид према напред</a:t>
            </a:r>
          </a:p>
          <a:p>
            <a:pPr>
              <a:lnSpc>
                <a:spcPct val="170000"/>
              </a:lnSpc>
            </a:pPr>
            <a:r>
              <a:rPr lang="x-none" sz="2600" dirty="0" smtClean="0">
                <a:latin typeface="Palatino Linotype" pitchFamily="18" charset="0"/>
              </a:rPr>
              <a:t>Може се видети илеус једне или више вијуга јејунума </a:t>
            </a:r>
            <a:r>
              <a:rPr lang="en-US" sz="2600" b="1" dirty="0" smtClean="0">
                <a:latin typeface="Palatino Linotype" pitchFamily="18" charset="0"/>
              </a:rPr>
              <a:t>(</a:t>
            </a:r>
            <a:r>
              <a:rPr lang="x-none" sz="2600" b="1" dirty="0" smtClean="0">
                <a:latin typeface="Palatino Linotype" pitchFamily="18" charset="0"/>
              </a:rPr>
              <a:t>стражарске вијуге)</a:t>
            </a:r>
            <a:r>
              <a:rPr lang="x-none" sz="2600" dirty="0" smtClean="0">
                <a:latin typeface="Palatino Linotype" pitchFamily="18" charset="0"/>
              </a:rPr>
              <a:t> јер се ексудат шири на мезентеријум танког црева</a:t>
            </a:r>
          </a:p>
          <a:p>
            <a:pPr>
              <a:lnSpc>
                <a:spcPct val="170000"/>
              </a:lnSpc>
            </a:pPr>
            <a:r>
              <a:rPr lang="x-none" sz="2600" dirty="0" smtClean="0">
                <a:latin typeface="Palatino Linotype" pitchFamily="18" charset="0"/>
              </a:rPr>
              <a:t>Типичан знак је одсечен колон (</a:t>
            </a:r>
            <a:r>
              <a:rPr lang="x-none" sz="2600" dirty="0" err="1" smtClean="0">
                <a:latin typeface="Palatino Linotype" pitchFamily="18" charset="0"/>
              </a:rPr>
              <a:t>colon</a:t>
            </a:r>
            <a:r>
              <a:rPr lang="x-none" sz="2600" dirty="0" smtClean="0">
                <a:latin typeface="Palatino Linotype" pitchFamily="18" charset="0"/>
              </a:rPr>
              <a:t> </a:t>
            </a:r>
            <a:r>
              <a:rPr lang="x-none" sz="2600" dirty="0" err="1" smtClean="0">
                <a:latin typeface="Palatino Linotype" pitchFamily="18" charset="0"/>
              </a:rPr>
              <a:t>cut</a:t>
            </a:r>
            <a:r>
              <a:rPr lang="x-none" sz="2600" dirty="0" smtClean="0">
                <a:latin typeface="Palatino Linotype" pitchFamily="18" charset="0"/>
              </a:rPr>
              <a:t> of </a:t>
            </a:r>
            <a:r>
              <a:rPr lang="x-none" sz="2600" dirty="0" err="1">
                <a:latin typeface="Palatino Linotype" pitchFamily="18" charset="0"/>
              </a:rPr>
              <a:t>s</a:t>
            </a:r>
            <a:r>
              <a:rPr lang="x-none" sz="2600" dirty="0" err="1" smtClean="0">
                <a:latin typeface="Palatino Linotype" pitchFamily="18" charset="0"/>
              </a:rPr>
              <a:t>ign</a:t>
            </a:r>
            <a:r>
              <a:rPr lang="x-none" sz="2600" dirty="0" smtClean="0">
                <a:latin typeface="Palatino Linotype" pitchFamily="18" charset="0"/>
              </a:rPr>
              <a:t>), односно долази до дилатације узлазног колона. Дилатација настаје због спазма трансверзалног колона, јер се накупља ексудат</a:t>
            </a:r>
          </a:p>
          <a:p>
            <a:pPr>
              <a:lnSpc>
                <a:spcPct val="170000"/>
              </a:lnSpc>
            </a:pPr>
            <a:r>
              <a:rPr lang="x-none" sz="2600" dirty="0" smtClean="0">
                <a:latin typeface="Palatino Linotype" pitchFamily="18" charset="0"/>
              </a:rPr>
              <a:t>Запаљење претежно </a:t>
            </a:r>
            <a:r>
              <a:rPr lang="x-none" sz="2600" smtClean="0">
                <a:latin typeface="Palatino Linotype" pitchFamily="18" charset="0"/>
              </a:rPr>
              <a:t>репа панкреаса</a:t>
            </a:r>
            <a:r>
              <a:rPr lang="sr-Cyrl-RS" sz="2600" dirty="0" smtClean="0">
                <a:latin typeface="Palatino Linotype" pitchFamily="18" charset="0"/>
              </a:rPr>
              <a:t>: </a:t>
            </a:r>
            <a:r>
              <a:rPr lang="x-none" sz="2600" smtClean="0">
                <a:latin typeface="Palatino Linotype" pitchFamily="18" charset="0"/>
              </a:rPr>
              <a:t>ексудат </a:t>
            </a:r>
            <a:r>
              <a:rPr lang="x-none" sz="2600" dirty="0" smtClean="0">
                <a:latin typeface="Palatino Linotype" pitchFamily="18" charset="0"/>
              </a:rPr>
              <a:t>се спушта до силазног колона, настаје </a:t>
            </a:r>
            <a:r>
              <a:rPr lang="x-none" sz="2600" dirty="0" err="1" smtClean="0">
                <a:latin typeface="Palatino Linotype" pitchFamily="18" charset="0"/>
              </a:rPr>
              <a:t>спазам</a:t>
            </a:r>
            <a:r>
              <a:rPr lang="x-none" sz="2600" dirty="0" smtClean="0">
                <a:latin typeface="Palatino Linotype" pitchFamily="18" charset="0"/>
              </a:rPr>
              <a:t> тог дела колона и последична </a:t>
            </a:r>
            <a:r>
              <a:rPr lang="x-none" sz="2600" dirty="0" err="1" smtClean="0">
                <a:latin typeface="Palatino Linotype" pitchFamily="18" charset="0"/>
              </a:rPr>
              <a:t>дилатација</a:t>
            </a:r>
            <a:r>
              <a:rPr lang="x-none" sz="2600" dirty="0" smtClean="0">
                <a:latin typeface="Palatino Linotype" pitchFamily="18" charset="0"/>
              </a:rPr>
              <a:t> попречног колона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x-none" sz="2600" b="1" dirty="0" smtClean="0">
                <a:latin typeface="Palatino Linotype" pitchFamily="18" charset="0"/>
              </a:rPr>
              <a:t>Радиографија плућа</a:t>
            </a:r>
          </a:p>
          <a:p>
            <a:pPr>
              <a:lnSpc>
                <a:spcPct val="170000"/>
              </a:lnSpc>
            </a:pPr>
            <a:r>
              <a:rPr lang="x-none" sz="2600" dirty="0" smtClean="0">
                <a:latin typeface="Palatino Linotype" pitchFamily="18" charset="0"/>
              </a:rPr>
              <a:t>Ателектаза</a:t>
            </a:r>
          </a:p>
          <a:p>
            <a:pPr>
              <a:lnSpc>
                <a:spcPct val="170000"/>
              </a:lnSpc>
            </a:pPr>
            <a:r>
              <a:rPr lang="sr-Cyrl-RS" sz="2600" dirty="0" smtClean="0">
                <a:latin typeface="Palatino Linotype" pitchFamily="18" charset="0"/>
              </a:rPr>
              <a:t>Плеурални и</a:t>
            </a:r>
            <a:r>
              <a:rPr lang="x-none" sz="2600" smtClean="0">
                <a:latin typeface="Palatino Linotype" pitchFamily="18" charset="0"/>
              </a:rPr>
              <a:t>злив </a:t>
            </a:r>
            <a:r>
              <a:rPr lang="x-none" sz="2600" dirty="0" smtClean="0">
                <a:latin typeface="Palatino Linotype" pitchFamily="18" charset="0"/>
              </a:rPr>
              <a:t>лево или обострано</a:t>
            </a:r>
          </a:p>
          <a:p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визуализационе методе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201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839200" cy="53340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x-none" sz="2100" b="1" dirty="0" smtClean="0">
                <a:latin typeface="Palatino Linotype" pitchFamily="18" charset="0"/>
              </a:rPr>
              <a:t>Абдоминални ултразвук</a:t>
            </a:r>
            <a:r>
              <a:rPr lang="x-none" sz="2100" dirty="0" smtClean="0">
                <a:latin typeface="Palatino Linotype" pitchFamily="18" charset="0"/>
              </a:rPr>
              <a:t>: п</a:t>
            </a:r>
            <a:r>
              <a:rPr lang="x-none" sz="2100" smtClean="0">
                <a:latin typeface="Palatino Linotype" pitchFamily="18" charset="0"/>
              </a:rPr>
              <a:t>отребно </a:t>
            </a:r>
            <a:r>
              <a:rPr lang="x-none" sz="2100" dirty="0" smtClean="0">
                <a:latin typeface="Palatino Linotype" pitchFamily="18" charset="0"/>
              </a:rPr>
              <a:t>га је урадити првих 24 сата од </a:t>
            </a:r>
            <a:r>
              <a:rPr lang="x-none" sz="2100" dirty="0" err="1" smtClean="0">
                <a:latin typeface="Palatino Linotype" pitchFamily="18" charset="0"/>
              </a:rPr>
              <a:t>хоспитализације</a:t>
            </a:r>
            <a:endParaRPr lang="x-none" sz="21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2100" dirty="0" smtClean="0">
                <a:latin typeface="Palatino Linotype" pitchFamily="18" charset="0"/>
              </a:rPr>
              <a:t>Најчешће се утврди увећан </a:t>
            </a:r>
            <a:r>
              <a:rPr lang="x-none" sz="2100" dirty="0" err="1" smtClean="0">
                <a:latin typeface="Palatino Linotype" pitchFamily="18" charset="0"/>
              </a:rPr>
              <a:t>едематозни</a:t>
            </a:r>
            <a:r>
              <a:rPr lang="x-none" sz="2100" dirty="0" smtClean="0">
                <a:latin typeface="Palatino Linotype" pitchFamily="18" charset="0"/>
              </a:rPr>
              <a:t> панкреас</a:t>
            </a:r>
          </a:p>
          <a:p>
            <a:pPr>
              <a:lnSpc>
                <a:spcPct val="150000"/>
              </a:lnSpc>
            </a:pPr>
            <a:r>
              <a:rPr lang="x-none" sz="2100" dirty="0" smtClean="0">
                <a:latin typeface="Palatino Linotype" pitchFamily="18" charset="0"/>
              </a:rPr>
              <a:t>Налаз жучних каменаца, проширен холедохус или асцитес су битни за дијагнозу</a:t>
            </a:r>
          </a:p>
          <a:p>
            <a:pPr>
              <a:lnSpc>
                <a:spcPct val="150000"/>
              </a:lnSpc>
            </a:pPr>
            <a:r>
              <a:rPr lang="x-none" sz="2100" dirty="0" smtClean="0">
                <a:latin typeface="Palatino Linotype" pitchFamily="18" charset="0"/>
              </a:rPr>
              <a:t>Типичан налаз </a:t>
            </a:r>
            <a:r>
              <a:rPr lang="x-none" sz="2100" smtClean="0">
                <a:latin typeface="Palatino Linotype" pitchFamily="18" charset="0"/>
              </a:rPr>
              <a:t>је </a:t>
            </a:r>
            <a:r>
              <a:rPr lang="sr-Cyrl-RS" sz="2100" dirty="0" smtClean="0">
                <a:latin typeface="Palatino Linotype" pitchFamily="18" charset="0"/>
              </a:rPr>
              <a:t>волуминозан, нејасно ограничен панкреас</a:t>
            </a:r>
            <a:endParaRPr lang="x-none" sz="21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2100" smtClean="0">
                <a:latin typeface="Palatino Linotype" pitchFamily="18" charset="0"/>
              </a:rPr>
              <a:t>Проширен </a:t>
            </a:r>
            <a:r>
              <a:rPr lang="en-US" sz="2100" dirty="0" err="1" smtClean="0">
                <a:latin typeface="Palatino Linotype" pitchFamily="18" charset="0"/>
              </a:rPr>
              <a:t>Wirssungov</a:t>
            </a:r>
            <a:r>
              <a:rPr lang="x-none" sz="2100" smtClean="0">
                <a:latin typeface="Palatino Linotype" pitchFamily="18" charset="0"/>
              </a:rPr>
              <a:t> </a:t>
            </a:r>
            <a:r>
              <a:rPr lang="x-none" sz="2100" dirty="0" smtClean="0">
                <a:latin typeface="Palatino Linotype" pitchFamily="18" charset="0"/>
              </a:rPr>
              <a:t>канал и калцификати указују на хронични </a:t>
            </a:r>
            <a:r>
              <a:rPr lang="x-none" sz="2100" dirty="0" err="1" smtClean="0">
                <a:latin typeface="Palatino Linotype" pitchFamily="18" charset="0"/>
              </a:rPr>
              <a:t>панкреатитис</a:t>
            </a:r>
            <a:endParaRPr lang="x-none" sz="21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2100" dirty="0" smtClean="0">
                <a:latin typeface="Palatino Linotype" pitchFamily="18" charset="0"/>
              </a:rPr>
              <a:t>К</a:t>
            </a:r>
            <a:r>
              <a:rPr lang="x-none" sz="2100" smtClean="0">
                <a:latin typeface="Palatino Linotype" pitchFamily="18" charset="0"/>
              </a:rPr>
              <a:t>омпликациј</a:t>
            </a:r>
            <a:r>
              <a:rPr lang="sr-Cyrl-RS" sz="2100" dirty="0" smtClean="0">
                <a:latin typeface="Palatino Linotype" pitchFamily="18" charset="0"/>
              </a:rPr>
              <a:t>е</a:t>
            </a:r>
            <a:r>
              <a:rPr lang="x-none" sz="2100" smtClean="0">
                <a:latin typeface="Palatino Linotype" pitchFamily="18" charset="0"/>
              </a:rPr>
              <a:t> </a:t>
            </a:r>
            <a:r>
              <a:rPr lang="x-none" sz="2100" dirty="0" smtClean="0">
                <a:latin typeface="Palatino Linotype" pitchFamily="18" charset="0"/>
              </a:rPr>
              <a:t>панкреатитиса као што су псеудоцисте, колекција </a:t>
            </a:r>
            <a:r>
              <a:rPr lang="x-none" sz="2100" smtClean="0">
                <a:latin typeface="Palatino Linotype" pitchFamily="18" charset="0"/>
              </a:rPr>
              <a:t>слободне течности</a:t>
            </a:r>
            <a:endParaRPr lang="x-none" sz="21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21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2100">
                <a:latin typeface="Palatino Linotype" pitchFamily="18" charset="0"/>
              </a:rPr>
              <a:t>Процена тежине панкреатитиса постиже се применом</a:t>
            </a:r>
            <a:r>
              <a:rPr lang="x-none" sz="2100" b="1">
                <a:latin typeface="Palatino Linotype" pitchFamily="18" charset="0"/>
              </a:rPr>
              <a:t> </a:t>
            </a:r>
            <a:r>
              <a:rPr lang="en-US" sz="2100" b="1" dirty="0">
                <a:latin typeface="Palatino Linotype" pitchFamily="18" charset="0"/>
              </a:rPr>
              <a:t>C</a:t>
            </a:r>
            <a:r>
              <a:rPr lang="x-none" sz="2100" b="1">
                <a:latin typeface="Palatino Linotype" pitchFamily="18" charset="0"/>
              </a:rPr>
              <a:t>Т-</a:t>
            </a:r>
            <a:r>
              <a:rPr lang="en-US" sz="2100" dirty="0">
                <a:latin typeface="Palatino Linotype" pitchFamily="18" charset="0"/>
              </a:rPr>
              <a:t>a</a:t>
            </a:r>
            <a:r>
              <a:rPr lang="x-none" sz="2100">
                <a:latin typeface="Palatino Linotype" pitchFamily="18" charset="0"/>
              </a:rPr>
              <a:t> између 3 и 10 дана болести</a:t>
            </a:r>
            <a:endParaRPr lang="en-US" sz="21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2100">
                <a:latin typeface="Palatino Linotype" pitchFamily="18" charset="0"/>
              </a:rPr>
              <a:t>Некроза панкреаса може се открити само применом контраста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2100" b="1">
                <a:latin typeface="Palatino Linotype" pitchFamily="18" charset="0"/>
              </a:rPr>
              <a:t>Магнетна резонанца </a:t>
            </a:r>
            <a:r>
              <a:rPr lang="x-none" sz="2100">
                <a:latin typeface="Palatino Linotype" pitchFamily="18" charset="0"/>
              </a:rPr>
              <a:t>нема предност у односу на СТ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2100" b="1" smtClean="0">
                <a:latin typeface="Palatino Linotype" pitchFamily="18" charset="0"/>
              </a:rPr>
              <a:t>ERCP</a:t>
            </a:r>
            <a:r>
              <a:rPr lang="sr-Cyrl-RS" sz="2100" dirty="0" smtClean="0">
                <a:latin typeface="Palatino Linotype" pitchFamily="18" charset="0"/>
              </a:rPr>
              <a:t> (ендоскопска ретроградна холангиопанкреатографија)</a:t>
            </a:r>
            <a:endParaRPr lang="en-US" sz="21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визуализационе методе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935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1102"/>
            <a:ext cx="8229600" cy="778098"/>
          </a:xfrm>
        </p:spPr>
        <p:txBody>
          <a:bodyPr>
            <a:normAutofit/>
          </a:bodyPr>
          <a:lstStyle/>
          <a:p>
            <a:r>
              <a:rPr lang="x-none" sz="1800" b="1" dirty="0" smtClean="0">
                <a:latin typeface="Palatino Linotype" pitchFamily="18" charset="0"/>
              </a:rPr>
              <a:t>Класификација панкреатитиса према тежини</a:t>
            </a:r>
            <a:endParaRPr lang="en-US" sz="1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9154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smtClean="0">
                <a:latin typeface="Palatino Linotype" pitchFamily="18" charset="0"/>
              </a:rPr>
              <a:t>Процена </a:t>
            </a:r>
            <a:r>
              <a:rPr lang="x-none" sz="1600" dirty="0" smtClean="0">
                <a:latin typeface="Palatino Linotype" pitchFamily="18" charset="0"/>
              </a:rPr>
              <a:t>тежине болести-клинички параметри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Најбољи показатељ тежине панкреатитиса је постојање </a:t>
            </a:r>
            <a:r>
              <a:rPr lang="x-none" sz="1600" smtClean="0">
                <a:latin typeface="Palatino Linotype" pitchFamily="18" charset="0"/>
              </a:rPr>
              <a:t>мултиорганске инсуфицијенције</a:t>
            </a:r>
            <a:r>
              <a:rPr lang="sr-Cyrl-RS" sz="1600" dirty="0" smtClean="0">
                <a:latin typeface="Palatino Linotype" pitchFamily="18" charset="0"/>
              </a:rPr>
              <a:t>: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шок, плућна </a:t>
            </a:r>
            <a:r>
              <a:rPr lang="x-none" sz="1600" dirty="0" err="1" smtClean="0">
                <a:latin typeface="Palatino Linotype" pitchFamily="18" charset="0"/>
              </a:rPr>
              <a:t>инсуфицијенција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инсуфицијенција</a:t>
            </a:r>
            <a:r>
              <a:rPr lang="x-none" sz="1600" dirty="0" smtClean="0">
                <a:latin typeface="Palatino Linotype" pitchFamily="18" charset="0"/>
              </a:rPr>
              <a:t> бубрега, гастроинтестинално крварење (</a:t>
            </a:r>
            <a:r>
              <a:rPr lang="x-none" sz="1600" dirty="0" err="1" smtClean="0">
                <a:latin typeface="Palatino Linotype" pitchFamily="18" charset="0"/>
              </a:rPr>
              <a:t>Атланта</a:t>
            </a:r>
            <a:r>
              <a:rPr lang="x-none" sz="1600" dirty="0" smtClean="0">
                <a:latin typeface="Palatino Linotype" pitchFamily="18" charset="0"/>
              </a:rPr>
              <a:t>, 1992. године)</a:t>
            </a: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895600"/>
            <a:ext cx="91440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2000" b="1">
                <a:latin typeface="Palatino Linotype" pitchFamily="18" charset="0"/>
              </a:rPr>
              <a:t>Процена тежине болести – биохемијски и објективни </a:t>
            </a:r>
            <a:r>
              <a:rPr lang="x-none" sz="2000" b="1" smtClean="0">
                <a:latin typeface="Palatino Linotype" pitchFamily="18" charset="0"/>
              </a:rPr>
              <a:t>критеријуми</a:t>
            </a:r>
            <a:endParaRPr lang="x-none" sz="20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Најчешће се користе </a:t>
            </a:r>
            <a:r>
              <a:rPr lang="en-US" sz="1600" dirty="0" err="1">
                <a:latin typeface="Palatino Linotype" pitchFamily="18" charset="0"/>
              </a:rPr>
              <a:t>Ransonovi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критеријуми и </a:t>
            </a:r>
            <a:r>
              <a:rPr lang="en-US" sz="1600" dirty="0">
                <a:latin typeface="Palatino Linotype" pitchFamily="18" charset="0"/>
              </a:rPr>
              <a:t>APACHE II </a:t>
            </a:r>
            <a:r>
              <a:rPr lang="x-none" sz="1600">
                <a:latin typeface="Palatino Linotype" pitchFamily="18" charset="0"/>
              </a:rPr>
              <a:t>бодови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600" b="1" dirty="0" err="1">
                <a:latin typeface="Palatino Linotype" pitchFamily="18" charset="0"/>
              </a:rPr>
              <a:t>Ransonov</a:t>
            </a:r>
            <a:r>
              <a:rPr lang="x-none" sz="1600" b="1">
                <a:latin typeface="Palatino Linotype" pitchFamily="18" charset="0"/>
              </a:rPr>
              <a:t> индекс </a:t>
            </a:r>
            <a:r>
              <a:rPr lang="x-none" sz="1600">
                <a:latin typeface="Palatino Linotype" pitchFamily="18" charset="0"/>
              </a:rPr>
              <a:t>има 11 параметара, 5 код пријема болесника и 6 након 48 сати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x-none" sz="1600">
                <a:latin typeface="Palatino Linotype" pitchFamily="18" charset="0"/>
              </a:rPr>
              <a:t>Просечан </a:t>
            </a:r>
            <a:r>
              <a:rPr lang="en-US" sz="1600" dirty="0" err="1">
                <a:latin typeface="Palatino Linotype" pitchFamily="18" charset="0"/>
              </a:rPr>
              <a:t>Ransonov</a:t>
            </a:r>
            <a:r>
              <a:rPr lang="x-none" sz="1600">
                <a:latin typeface="Palatino Linotype" pitchFamily="18" charset="0"/>
              </a:rPr>
              <a:t> скор у благом панкреатитису износи 1,6, у тешком 2,4, у оном са смртним исходом 5,6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b="1">
                <a:latin typeface="Palatino Linotype" pitchFamily="18" charset="0"/>
              </a:rPr>
              <a:t>Параметри који се посматрају код </a:t>
            </a:r>
            <a:r>
              <a:rPr lang="en-US" sz="1600" b="1" dirty="0" err="1">
                <a:latin typeface="Palatino Linotype" pitchFamily="18" charset="0"/>
              </a:rPr>
              <a:t>Ransonovog</a:t>
            </a:r>
            <a:r>
              <a:rPr lang="x-none" sz="1600" b="1">
                <a:latin typeface="Palatino Linotype" pitchFamily="18" charset="0"/>
              </a:rPr>
              <a:t> индекса су</a:t>
            </a:r>
            <a:r>
              <a:rPr lang="en-US" sz="1600" b="1" dirty="0">
                <a:latin typeface="Palatino Linotype" pitchFamily="18" charset="0"/>
              </a:rPr>
              <a:t>:</a:t>
            </a:r>
            <a:endParaRPr lang="x-none" sz="1600" b="1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>
                <a:latin typeface="Palatino Linotype" pitchFamily="18" charset="0"/>
              </a:rPr>
              <a:t>Године живота</a:t>
            </a:r>
            <a:r>
              <a:rPr lang="x-none" sz="1600" smtClean="0">
                <a:latin typeface="Palatino Linotype" pitchFamily="18" charset="0"/>
              </a:rPr>
              <a:t>,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вредност </a:t>
            </a:r>
            <a:r>
              <a:rPr lang="x-none" sz="1600">
                <a:latin typeface="Palatino Linotype" pitchFamily="18" charset="0"/>
              </a:rPr>
              <a:t>леукоцита, калцијум у серуму, </a:t>
            </a:r>
            <a:r>
              <a:rPr lang="en-US" sz="1600" dirty="0" smtClean="0">
                <a:latin typeface="Palatino Linotype" pitchFamily="18" charset="0"/>
              </a:rPr>
              <a:t>LDH, AST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>
                <a:latin typeface="Palatino Linotype" pitchFamily="18" charset="0"/>
              </a:rPr>
              <a:t>хематокрит, уреа, гликемија, рО2, секвестрација течности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>
                <a:latin typeface="Palatino Linotype" pitchFamily="18" charset="0"/>
              </a:rPr>
              <a:t>Glasgowski индекс</a:t>
            </a:r>
            <a:r>
              <a:rPr lang="x-none" sz="1600">
                <a:latin typeface="Palatino Linotype" pitchFamily="18" charset="0"/>
              </a:rPr>
              <a:t>, 9 параметара, захтева време од 48 сати за поуздану </a:t>
            </a:r>
            <a:r>
              <a:rPr lang="x-none" sz="1600" smtClean="0">
                <a:latin typeface="Palatino Linotype" pitchFamily="18" charset="0"/>
              </a:rPr>
              <a:t>процену</a:t>
            </a:r>
            <a:r>
              <a:rPr lang="sr-Cyrl-RS" sz="1600" dirty="0" smtClean="0">
                <a:latin typeface="Palatino Linotype" pitchFamily="18" charset="0"/>
              </a:rPr>
              <a:t> (уреа, Са, албумин, глукоза, </a:t>
            </a:r>
            <a:r>
              <a:rPr lang="en-US" sz="1600" dirty="0" smtClean="0">
                <a:latin typeface="Palatino Linotype" pitchFamily="18" charset="0"/>
              </a:rPr>
              <a:t>PaO2, AST, LDH, </a:t>
            </a:r>
            <a:r>
              <a:rPr lang="en-US" sz="1600" dirty="0" err="1" smtClean="0">
                <a:latin typeface="Palatino Linotype" pitchFamily="18" charset="0"/>
              </a:rPr>
              <a:t>Hct</a:t>
            </a:r>
            <a:r>
              <a:rPr lang="en-US" sz="1600" dirty="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старост)</a:t>
            </a:r>
            <a:endParaRPr lang="x-none" sz="1600">
              <a:latin typeface="Palatino Linotype" pitchFamily="18" charset="0"/>
            </a:endParaRPr>
          </a:p>
          <a:p>
            <a:endParaRPr lang="x-none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633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52736"/>
            <a:ext cx="9067800" cy="557666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Лечење благог акутног панкреатитиса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dirty="0" smtClean="0">
                <a:latin typeface="Palatino Linotype" pitchFamily="18" charset="0"/>
              </a:rPr>
              <a:t>Опште мере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600" smtClean="0">
                <a:latin typeface="Palatino Linotype" pitchFamily="18" charset="0"/>
              </a:rPr>
              <a:t>Адекват</a:t>
            </a:r>
            <a:r>
              <a:rPr lang="sr-Cyrl-RS" sz="1600" dirty="0" smtClean="0">
                <a:latin typeface="Palatino Linotype" pitchFamily="18" charset="0"/>
              </a:rPr>
              <a:t>на рехидратација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 dirty="0" smtClean="0">
                <a:latin typeface="Palatino Linotype" pitchFamily="18" charset="0"/>
              </a:rPr>
              <a:t>како би се надокнадили губици настали повраћањем и ексудацијом течности у трећи простор и на тај </a:t>
            </a:r>
            <a:r>
              <a:rPr lang="x-none" sz="1600" smtClean="0">
                <a:latin typeface="Palatino Linotype" pitchFamily="18" charset="0"/>
              </a:rPr>
              <a:t>начин спречи</a:t>
            </a:r>
            <a:r>
              <a:rPr lang="sr-Cyrl-RS" sz="1600" dirty="0" smtClean="0">
                <a:latin typeface="Palatino Linotype" pitchFamily="18" charset="0"/>
              </a:rPr>
              <a:t>ла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хиповолемију која би могла погоршати микроциркулацију, интензивирати запаљенски процес и потстакнути развој некрозе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600" smtClean="0">
                <a:latin typeface="Palatino Linotype" pitchFamily="18" charset="0"/>
              </a:rPr>
              <a:t>Терапија бола</a:t>
            </a:r>
            <a:endParaRPr lang="x-none" sz="1600" dirty="0" smtClean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sr-Cyrl-RS" sz="1600" dirty="0" smtClean="0">
                <a:latin typeface="Palatino Linotype" pitchFamily="18" charset="0"/>
              </a:rPr>
              <a:t>Обустава пер оралног уноса и пласирање н</a:t>
            </a:r>
            <a:r>
              <a:rPr lang="x-none" sz="1600" smtClean="0">
                <a:latin typeface="Palatino Linotype" pitchFamily="18" charset="0"/>
              </a:rPr>
              <a:t>азогастричн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сонд</a:t>
            </a:r>
            <a:r>
              <a:rPr lang="sr-Cyrl-RS" sz="1600" dirty="0" smtClean="0">
                <a:latin typeface="Palatino Linotype" pitchFamily="18" charset="0"/>
              </a:rPr>
              <a:t>е. </a:t>
            </a:r>
            <a:r>
              <a:rPr lang="x-none" sz="1600" smtClean="0">
                <a:latin typeface="Palatino Linotype" pitchFamily="18" charset="0"/>
              </a:rPr>
              <a:t>Исхрана се започиње од 3 до 7 дана хоспитализације, када се болови смање и престаје болна осетљивост трбушног зида уз чујну перисталтику,  не чека се нормализациј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амилаза и липаза</a:t>
            </a:r>
            <a:r>
              <a:rPr lang="sr-Cyrl-RS" sz="1600" dirty="0" smtClean="0">
                <a:latin typeface="Palatino Linotype" pitchFamily="18" charset="0"/>
              </a:rPr>
              <a:t>.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600" smtClean="0">
                <a:latin typeface="Palatino Linotype" pitchFamily="18" charset="0"/>
              </a:rPr>
              <a:t>Профилактичка </a:t>
            </a:r>
            <a:r>
              <a:rPr lang="x-none" sz="1600" dirty="0" smtClean="0">
                <a:latin typeface="Palatino Linotype" pitchFamily="18" charset="0"/>
              </a:rPr>
              <a:t>примена  антибиотика </a:t>
            </a:r>
            <a:r>
              <a:rPr lang="x-none" sz="1600" smtClean="0">
                <a:latin typeface="Palatino Linotype" pitchFamily="18" charset="0"/>
              </a:rPr>
              <a:t>није индикована</a:t>
            </a:r>
            <a:endParaRPr lang="x-none" sz="1600" b="1" dirty="0" smtClean="0">
              <a:latin typeface="Palatino Linotype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ТЕРАПИЈА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365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Лечење </a:t>
            </a:r>
            <a:r>
              <a:rPr lang="x-none" sz="1600" b="1" smtClean="0">
                <a:latin typeface="Palatino Linotype" pitchFamily="18" charset="0"/>
              </a:rPr>
              <a:t>тешког панкреатитиса</a:t>
            </a:r>
            <a:endParaRPr lang="x-none" sz="1600" b="1" dirty="0" smtClean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sr-Cyrl-RS" sz="1600" dirty="0" smtClean="0">
                <a:latin typeface="Palatino Linotype" pitchFamily="18" charset="0"/>
              </a:rPr>
              <a:t>Смештај у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јединицу интензивне неге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600" smtClean="0">
                <a:latin typeface="Palatino Linotype" pitchFamily="18" charset="0"/>
              </a:rPr>
              <a:t>П</a:t>
            </a:r>
            <a:r>
              <a:rPr lang="sr-Cyrl-RS" sz="1600" dirty="0" smtClean="0">
                <a:latin typeface="Palatino Linotype" pitchFamily="18" charset="0"/>
              </a:rPr>
              <a:t>ласирање</a:t>
            </a:r>
            <a:r>
              <a:rPr lang="x-none" sz="1600" smtClean="0">
                <a:latin typeface="Palatino Linotype" pitchFamily="18" charset="0"/>
              </a:rPr>
              <a:t> назогастричн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сонд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 dirty="0" smtClean="0">
                <a:latin typeface="Palatino Linotype" pitchFamily="18" charset="0"/>
              </a:rPr>
              <a:t>уринарни катетер, централни венски катетер, периферни венски пут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Надокнада течности </a:t>
            </a:r>
            <a:r>
              <a:rPr lang="en-US" sz="1600" dirty="0" smtClean="0">
                <a:latin typeface="Palatino Linotype" pitchFamily="18" charset="0"/>
              </a:rPr>
              <a:t>(</a:t>
            </a:r>
            <a:r>
              <a:rPr lang="x-none" sz="1600" dirty="0" smtClean="0">
                <a:latin typeface="Palatino Linotype" pitchFamily="18" charset="0"/>
              </a:rPr>
              <a:t>6 до 8 </a:t>
            </a:r>
            <a:r>
              <a:rPr lang="en-US" sz="1600" dirty="0" smtClean="0">
                <a:latin typeface="Palatino Linotype" pitchFamily="18" charset="0"/>
              </a:rPr>
              <a:t>l/24h)</a:t>
            </a:r>
            <a:r>
              <a:rPr lang="x-none" sz="1600" dirty="0" smtClean="0">
                <a:latin typeface="Palatino Linotype" pitchFamily="18" charset="0"/>
              </a:rPr>
              <a:t>, како би се  очувала панкреасна микроциркулација и спречио развој некрозе, превенција хиповолемије и бубрежне слабости</a:t>
            </a:r>
            <a:endParaRPr lang="en-US" sz="1600" dirty="0" smtClean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Надокнада албумина (испод 20 g/l)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У случају ретроперитоналног крварења, трансфузија </a:t>
            </a:r>
            <a:r>
              <a:rPr lang="x-none" sz="1600" dirty="0" err="1" smtClean="0">
                <a:latin typeface="Palatino Linotype" pitchFamily="18" charset="0"/>
              </a:rPr>
              <a:t>еритроцита</a:t>
            </a:r>
            <a:r>
              <a:rPr lang="x-none" sz="1600" dirty="0" smtClean="0">
                <a:latin typeface="Palatino Linotype" pitchFamily="18" charset="0"/>
              </a:rPr>
              <a:t>-одржавати </a:t>
            </a:r>
            <a:r>
              <a:rPr lang="x-none" sz="1600" dirty="0" err="1" smtClean="0">
                <a:latin typeface="Palatino Linotype" pitchFamily="18" charset="0"/>
              </a:rPr>
              <a:t>хематокрит</a:t>
            </a:r>
            <a:r>
              <a:rPr lang="x-none" sz="1600" dirty="0" smtClean="0">
                <a:latin typeface="Palatino Linotype" pitchFamily="18" charset="0"/>
              </a:rPr>
              <a:t> око 30% када је најбоља </a:t>
            </a:r>
            <a:r>
              <a:rPr lang="x-none" sz="1600" dirty="0" err="1" smtClean="0">
                <a:latin typeface="Palatino Linotype" pitchFamily="18" charset="0"/>
              </a:rPr>
              <a:t>вискозност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еритроцита</a:t>
            </a:r>
            <a:endParaRPr lang="x-none" sz="1600" dirty="0" smtClean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sr-Cyrl-RS" sz="1600" dirty="0" smtClean="0">
                <a:latin typeface="Palatino Linotype" pitchFamily="18" charset="0"/>
              </a:rPr>
              <a:t>Праћење ацидобазног статуса и параметара гасне размене,</a:t>
            </a:r>
            <a:r>
              <a:rPr lang="x-none" sz="1600" smtClean="0">
                <a:latin typeface="Palatino Linotype" pitchFamily="18" charset="0"/>
              </a:rPr>
              <a:t> примена кисеоника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ако </a:t>
            </a:r>
            <a:r>
              <a:rPr lang="x-none" sz="1600" dirty="0" smtClean="0">
                <a:latin typeface="Palatino Linotype" pitchFamily="18" charset="0"/>
              </a:rPr>
              <a:t>је </a:t>
            </a:r>
            <a:r>
              <a:rPr lang="en-US" sz="1600" dirty="0" smtClean="0">
                <a:latin typeface="Palatino Linotype" pitchFamily="18" charset="0"/>
              </a:rPr>
              <a:t>SAT </a:t>
            </a:r>
            <a:r>
              <a:rPr lang="x-none" sz="1600" dirty="0" smtClean="0">
                <a:latin typeface="Palatino Linotype" pitchFamily="18" charset="0"/>
              </a:rPr>
              <a:t>испод 90%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Праћење </a:t>
            </a:r>
            <a:r>
              <a:rPr lang="x-none" sz="1600" dirty="0" err="1" smtClean="0">
                <a:latin typeface="Palatino Linotype" pitchFamily="18" charset="0"/>
              </a:rPr>
              <a:t>кардиоваскуларниог</a:t>
            </a:r>
            <a:r>
              <a:rPr lang="x-none" sz="1600" dirty="0" smtClean="0">
                <a:latin typeface="Palatino Linotype" pitchFamily="18" charset="0"/>
              </a:rPr>
              <a:t> статуса</a:t>
            </a:r>
            <a:endParaRPr lang="en-US" sz="1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АКУТНИ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ТЕРАПИЈА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074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8288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Palatino Linotype" pitchFamily="18" charset="0"/>
              </a:rPr>
              <a:t>ХРОНИЧНИ ПАНКРЕАТИТИС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10242" name="Picture 2" descr="C:\Users\Ivan Jovanovic\Desktop\fig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8532774" cy="5029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427113"/>
            <a:ext cx="655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100" dirty="0" smtClean="0">
                <a:latin typeface="Palatino Linotype" pitchFamily="18" charset="0"/>
              </a:rPr>
              <a:t>Преузето са:</a:t>
            </a:r>
          </a:p>
          <a:p>
            <a:r>
              <a:rPr lang="en-US" sz="1100" dirty="0" smtClean="0">
                <a:latin typeface="Palatino Linotype" pitchFamily="18" charset="0"/>
              </a:rPr>
              <a:t>https://www.pancreapedia.org/reviews/introduction-to-pancreatic-disease-chronic-pancreatitis</a:t>
            </a:r>
            <a:endParaRPr lang="en-US" sz="1100" dirty="0">
              <a:latin typeface="Palatino Linotyp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2971800"/>
            <a:ext cx="1219200" cy="338554"/>
          </a:xfrm>
          <a:prstGeom prst="rect">
            <a:avLst/>
          </a:prstGeom>
          <a:gradFill flip="none" rotWithShape="1">
            <a:gsLst>
              <a:gs pos="0">
                <a:srgbClr val="FFCC99">
                  <a:shade val="30000"/>
                  <a:satMod val="115000"/>
                </a:srgbClr>
              </a:gs>
              <a:gs pos="50000">
                <a:srgbClr val="FFCC99">
                  <a:shade val="67500"/>
                  <a:satMod val="115000"/>
                </a:srgbClr>
              </a:gs>
              <a:gs pos="100000">
                <a:srgbClr val="FFCC99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600" b="1" dirty="0" smtClean="0">
                <a:latin typeface="Palatino Linotype" pitchFamily="18" charset="0"/>
              </a:rPr>
              <a:t>исхемија</a:t>
            </a:r>
            <a:endParaRPr lang="en-US" sz="1600" b="1" dirty="0">
              <a:latin typeface="Palatino Linotyp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72200" y="6248400"/>
            <a:ext cx="2667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600" b="1" dirty="0" smtClean="0">
                <a:solidFill>
                  <a:schemeClr val="bg1"/>
                </a:solidFill>
                <a:latin typeface="Palatino Linotype" pitchFamily="18" charset="0"/>
              </a:rPr>
              <a:t>Акутни </a:t>
            </a:r>
          </a:p>
          <a:p>
            <a:r>
              <a:rPr lang="sr-Cyrl-RS" sz="1600" b="1" dirty="0" smtClean="0">
                <a:solidFill>
                  <a:schemeClr val="bg1"/>
                </a:solidFill>
                <a:latin typeface="Palatino Linotype" pitchFamily="18" charset="0"/>
              </a:rPr>
              <a:t>панкреатитис</a:t>
            </a:r>
            <a:endParaRPr lang="en-US" sz="16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5334000"/>
            <a:ext cx="16764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600" b="1" dirty="0" smtClean="0">
                <a:solidFill>
                  <a:schemeClr val="bg1"/>
                </a:solidFill>
                <a:latin typeface="Palatino Linotype" pitchFamily="18" charset="0"/>
              </a:rPr>
              <a:t>Акутни </a:t>
            </a:r>
          </a:p>
          <a:p>
            <a:endParaRPr lang="sr-Cyrl-RS" sz="1600" b="1" dirty="0" smtClean="0">
              <a:solidFill>
                <a:schemeClr val="bg1"/>
              </a:solidFill>
              <a:latin typeface="Palatino Linotype" pitchFamily="18" charset="0"/>
            </a:endParaRPr>
          </a:p>
          <a:p>
            <a:r>
              <a:rPr lang="sr-Cyrl-RS" sz="1600" b="1" dirty="0" smtClean="0">
                <a:solidFill>
                  <a:schemeClr val="bg1"/>
                </a:solidFill>
                <a:latin typeface="Palatino Linotype" pitchFamily="18" charset="0"/>
              </a:rPr>
              <a:t>панкреатитис</a:t>
            </a:r>
            <a:endParaRPr lang="en-US" sz="16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0" y="3242846"/>
            <a:ext cx="1600200" cy="338554"/>
          </a:xfrm>
          <a:prstGeom prst="rect">
            <a:avLst/>
          </a:prstGeom>
          <a:gradFill flip="none" rotWithShape="1">
            <a:gsLst>
              <a:gs pos="0">
                <a:srgbClr val="FFCC99">
                  <a:shade val="30000"/>
                  <a:satMod val="115000"/>
                </a:srgbClr>
              </a:gs>
              <a:gs pos="50000">
                <a:srgbClr val="FFCC99">
                  <a:shade val="67500"/>
                  <a:satMod val="115000"/>
                </a:srgbClr>
              </a:gs>
              <a:gs pos="100000">
                <a:srgbClr val="FFCC99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600" b="1" dirty="0" smtClean="0">
                <a:latin typeface="Palatino Linotype" pitchFamily="18" charset="0"/>
              </a:rPr>
              <a:t>псеудоциста</a:t>
            </a:r>
            <a:endParaRPr lang="en-US" sz="1600" b="1" dirty="0">
              <a:latin typeface="Palatino Linotyp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0" y="5638800"/>
            <a:ext cx="1219200" cy="338554"/>
          </a:xfrm>
          <a:prstGeom prst="rect">
            <a:avLst/>
          </a:prstGeom>
          <a:gradFill flip="none" rotWithShape="1">
            <a:gsLst>
              <a:gs pos="0">
                <a:srgbClr val="FFCC99">
                  <a:shade val="30000"/>
                  <a:satMod val="115000"/>
                </a:srgbClr>
              </a:gs>
              <a:gs pos="50000">
                <a:srgbClr val="FFCC99">
                  <a:shade val="67500"/>
                  <a:satMod val="115000"/>
                </a:srgbClr>
              </a:gs>
              <a:gs pos="100000">
                <a:srgbClr val="FFCC99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sr-Cyrl-RS" sz="1600" b="1" dirty="0" smtClean="0">
                <a:latin typeface="Palatino Linotype" pitchFamily="18" charset="0"/>
              </a:rPr>
              <a:t>запаљење</a:t>
            </a:r>
            <a:endParaRPr lang="en-US" sz="1600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8991600" cy="63246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</a:pPr>
            <a:r>
              <a:rPr lang="x-none" sz="1600" dirty="0" smtClean="0">
                <a:latin typeface="Palatino Linotype" pitchFamily="18" charset="0"/>
              </a:rPr>
              <a:t>Хронични </a:t>
            </a:r>
            <a:r>
              <a:rPr lang="x-none" sz="1600" dirty="0" err="1" smtClean="0">
                <a:latin typeface="Palatino Linotype" pitchFamily="18" charset="0"/>
              </a:rPr>
              <a:t>панкреатитис</a:t>
            </a:r>
            <a:r>
              <a:rPr lang="x-none" sz="1600" dirty="0" smtClean="0">
                <a:latin typeface="Palatino Linotype" pitchFamily="18" charset="0"/>
              </a:rPr>
              <a:t> представља хронични </a:t>
            </a:r>
            <a:r>
              <a:rPr lang="x-none" sz="1600" dirty="0" err="1" smtClean="0">
                <a:latin typeface="Palatino Linotype" pitchFamily="18" charset="0"/>
              </a:rPr>
              <a:t>инфламаторни</a:t>
            </a:r>
            <a:r>
              <a:rPr lang="x-none" sz="1600" dirty="0" smtClean="0">
                <a:latin typeface="Palatino Linotype" pitchFamily="18" charset="0"/>
              </a:rPr>
              <a:t> процес у панкреасу који доводи до деструкције ткива и </a:t>
            </a:r>
            <a:r>
              <a:rPr lang="x-none" sz="1600" dirty="0" err="1" smtClean="0">
                <a:latin typeface="Palatino Linotype" pitchFamily="18" charset="0"/>
              </a:rPr>
              <a:t>фиброзе</a:t>
            </a:r>
            <a:r>
              <a:rPr lang="x-none" sz="1600" dirty="0" smtClean="0">
                <a:latin typeface="Palatino Linotype" pitchFamily="18" charset="0"/>
              </a:rPr>
              <a:t>, а јавља се као акутни напад болова на већ постојећој хроничној </a:t>
            </a:r>
            <a:r>
              <a:rPr lang="x-none" sz="1600" dirty="0" err="1" smtClean="0">
                <a:latin typeface="Palatino Linotype" pitchFamily="18" charset="0"/>
              </a:rPr>
              <a:t>инфламацији</a:t>
            </a:r>
            <a:r>
              <a:rPr lang="x-none" sz="1600" dirty="0" smtClean="0">
                <a:latin typeface="Palatino Linotype" pitchFamily="18" charset="0"/>
              </a:rPr>
              <a:t> или као хронично оштећење са сталним болом </a:t>
            </a:r>
            <a:r>
              <a:rPr lang="x-none" sz="1600" smtClean="0">
                <a:latin typeface="Palatino Linotype" pitchFamily="18" charset="0"/>
              </a:rPr>
              <a:t>и инсуфицијенцијом</a:t>
            </a:r>
            <a:r>
              <a:rPr lang="sr-Cyrl-RS" sz="1600" dirty="0" smtClean="0">
                <a:latin typeface="Palatino Linotype" pitchFamily="18" charset="0"/>
              </a:rPr>
              <a:t>. </a:t>
            </a:r>
          </a:p>
          <a:p>
            <a:pPr>
              <a:lnSpc>
                <a:spcPct val="170000"/>
              </a:lnSpc>
            </a:pPr>
            <a:r>
              <a:rPr lang="sr-Cyrl-RS" sz="1600" dirty="0" smtClean="0">
                <a:latin typeface="Palatino Linotype" pitchFamily="18" charset="0"/>
              </a:rPr>
              <a:t>Етиологија је иста као и код акутног панкреатитиса, али је чешћа појава панкреатитиса нејасне етиологије. Дакле, најчешћи узрок је алкохолизам, јер се холецистектомија обично уради након понављаних епизода акутног панкреатитиса; код деце је најчешћи узрок цистична фиброза.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1600" dirty="0">
                <a:latin typeface="Palatino Linotype" pitchFamily="18" charset="0"/>
              </a:rPr>
              <a:t>Не постоји специфичан хистолошки маркер који би указао на узрок хроничног </a:t>
            </a:r>
            <a:r>
              <a:rPr lang="x-none" sz="1600" dirty="0" err="1">
                <a:latin typeface="Palatino Linotype" pitchFamily="18" charset="0"/>
              </a:rPr>
              <a:t>панкреатитиса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1600" dirty="0" smtClean="0">
                <a:latin typeface="Palatino Linotype" pitchFamily="18" charset="0"/>
              </a:rPr>
              <a:t>Акутни </a:t>
            </a:r>
            <a:r>
              <a:rPr lang="x-none" sz="1600" dirty="0" err="1">
                <a:latin typeface="Palatino Linotype" pitchFamily="18" charset="0"/>
              </a:rPr>
              <a:t>панкреатитис</a:t>
            </a:r>
            <a:r>
              <a:rPr lang="x-none" sz="1600" dirty="0">
                <a:latin typeface="Palatino Linotype" pitchFamily="18" charset="0"/>
              </a:rPr>
              <a:t> не доводи до хроничног, ако нису присутне компликације као што су </a:t>
            </a:r>
            <a:r>
              <a:rPr lang="x-none" sz="1600" dirty="0" err="1">
                <a:latin typeface="Palatino Linotype" pitchFamily="18" charset="0"/>
              </a:rPr>
              <a:t>псеудоцисте</a:t>
            </a:r>
            <a:r>
              <a:rPr lang="x-none" sz="1600" dirty="0">
                <a:latin typeface="Palatino Linotype" pitchFamily="18" charset="0"/>
              </a:rPr>
              <a:t> или </a:t>
            </a:r>
            <a:r>
              <a:rPr lang="x-none" sz="1600" dirty="0" err="1">
                <a:latin typeface="Palatino Linotype" pitchFamily="18" charset="0"/>
              </a:rPr>
              <a:t>стриктуре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err="1">
                <a:latin typeface="Palatino Linotype" pitchFamily="18" charset="0"/>
              </a:rPr>
              <a:t>панкреасних</a:t>
            </a:r>
            <a:r>
              <a:rPr lang="x-none" sz="160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канала</a:t>
            </a:r>
            <a:endParaRPr lang="x-none" sz="1600" dirty="0" smtClean="0">
              <a:latin typeface="Palatino Linotype" pitchFamily="18" charset="0"/>
            </a:endParaRPr>
          </a:p>
          <a:p>
            <a:pPr marL="514350" indent="-514350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x-none" sz="1600" b="1">
                <a:latin typeface="Palatino Linotype" pitchFamily="18" charset="0"/>
              </a:rPr>
              <a:t>Хронични калцификујући панкреатитис </a:t>
            </a:r>
            <a:r>
              <a:rPr lang="x-none" sz="1600">
                <a:latin typeface="Palatino Linotype" pitchFamily="18" charset="0"/>
              </a:rPr>
              <a:t>карактерише се лезијом панкреасних канала с појавом интрадукталних протеинских </a:t>
            </a:r>
            <a:r>
              <a:rPr lang="x-none" sz="1600" smtClean="0">
                <a:latin typeface="Palatino Linotype" pitchFamily="18" charset="0"/>
              </a:rPr>
              <a:t>чепова</a:t>
            </a:r>
            <a:r>
              <a:rPr lang="sr-Cyrl-RS" sz="1600" dirty="0" smtClean="0">
                <a:latin typeface="Palatino Linotype" pitchFamily="18" charset="0"/>
              </a:rPr>
              <a:t> и </a:t>
            </a:r>
            <a:r>
              <a:rPr lang="x-none" sz="1600" smtClean="0">
                <a:latin typeface="Palatino Linotype" pitchFamily="18" charset="0"/>
              </a:rPr>
              <a:t>каменаца </a:t>
            </a:r>
            <a:r>
              <a:rPr lang="x-none" sz="1600">
                <a:latin typeface="Palatino Linotype" pitchFamily="18" charset="0"/>
              </a:rPr>
              <a:t>и спорадичном фиброзом панкреаса. </a:t>
            </a:r>
            <a:r>
              <a:rPr lang="sr-Cyrl-RS" sz="1600" dirty="0" smtClean="0">
                <a:latin typeface="Palatino Linotype" pitchFamily="18" charset="0"/>
              </a:rPr>
              <a:t>То је најчешћи облик панкреатитиса. </a:t>
            </a:r>
            <a:endParaRPr lang="x-none" sz="1600">
              <a:latin typeface="Palatino Linotype" pitchFamily="18" charset="0"/>
            </a:endParaRPr>
          </a:p>
          <a:p>
            <a:pPr marL="514350" indent="-514350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x-none" sz="1600" b="1">
                <a:latin typeface="Palatino Linotype" pitchFamily="18" charset="0"/>
              </a:rPr>
              <a:t>Хронични опструктивни панкреатитис</a:t>
            </a:r>
            <a:r>
              <a:rPr lang="x-none" sz="160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-</a:t>
            </a:r>
            <a:r>
              <a:rPr lang="x-none" sz="1600" smtClean="0">
                <a:latin typeface="Palatino Linotype" pitchFamily="18" charset="0"/>
              </a:rPr>
              <a:t>с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дилатацијом панкреасног канала због опструкције уз атрофију </a:t>
            </a:r>
            <a:r>
              <a:rPr lang="x-none" sz="1600" smtClean="0">
                <a:latin typeface="Palatino Linotype" pitchFamily="18" charset="0"/>
              </a:rPr>
              <a:t>паренхима</a:t>
            </a:r>
            <a:r>
              <a:rPr lang="sr-Cyrl-RS" sz="1600" dirty="0" smtClean="0">
                <a:latin typeface="Palatino Linotype" pitchFamily="18" charset="0"/>
              </a:rPr>
              <a:t> (</a:t>
            </a:r>
            <a:r>
              <a:rPr lang="x-none" sz="1600" smtClean="0">
                <a:latin typeface="Palatino Linotype" pitchFamily="18" charset="0"/>
              </a:rPr>
              <a:t>због </a:t>
            </a:r>
            <a:r>
              <a:rPr lang="x-none" sz="1600">
                <a:latin typeface="Palatino Linotype" pitchFamily="18" charset="0"/>
              </a:rPr>
              <a:t>дукталне стриктуре или интрадукталног </a:t>
            </a:r>
            <a:r>
              <a:rPr lang="x-none" sz="1600" smtClean="0">
                <a:latin typeface="Palatino Linotype" pitchFamily="18" charset="0"/>
              </a:rPr>
              <a:t>тумора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r>
              <a:rPr lang="x-none" sz="1600" smtClean="0">
                <a:latin typeface="Palatino Linotype" pitchFamily="18" charset="0"/>
              </a:rPr>
              <a:t>.</a:t>
            </a:r>
            <a:endParaRPr lang="x-none" sz="1600">
              <a:latin typeface="Palatino Linotype" pitchFamily="18" charset="0"/>
            </a:endParaRPr>
          </a:p>
          <a:p>
            <a:pPr marL="514350" indent="-514350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x-none" sz="1600" b="1">
                <a:latin typeface="Palatino Linotype" pitchFamily="18" charset="0"/>
              </a:rPr>
              <a:t>Хронични запаљенски панкреатитис</a:t>
            </a:r>
            <a:r>
              <a:rPr lang="x-none" sz="1600">
                <a:latin typeface="Palatino Linotype" pitchFamily="18" charset="0"/>
              </a:rPr>
              <a:t> карактерише се инфилтрацијом мононуклеарним ћелијама, фиброзом и атрофијом паренхима.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 Често </a:t>
            </a:r>
            <a:r>
              <a:rPr lang="x-none" sz="1600" smtClean="0">
                <a:latin typeface="Palatino Linotype" pitchFamily="18" charset="0"/>
              </a:rPr>
              <a:t>је </a:t>
            </a:r>
            <a:r>
              <a:rPr lang="x-none" sz="1600">
                <a:latin typeface="Palatino Linotype" pitchFamily="18" charset="0"/>
              </a:rPr>
              <a:t>удружен с аутоимунским болестима</a:t>
            </a:r>
            <a:r>
              <a:rPr lang="x-none" sz="1600" smtClean="0">
                <a:latin typeface="Palatino Linotype" pitchFamily="18" charset="0"/>
              </a:rPr>
              <a:t>.</a:t>
            </a:r>
            <a:endParaRPr lang="en-US" sz="1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ХРОНИЧНИ ПАНКРЕАТИТИС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103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430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Карциноидни тумори и синдром</a:t>
            </a:r>
            <a:b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en-US" sz="3600" b="1" i="1" dirty="0" err="1" smtClean="0">
                <a:solidFill>
                  <a:schemeClr val="bg1"/>
                </a:solidFill>
                <a:latin typeface="Palatino Linotype" pitchFamily="18" charset="0"/>
              </a:rPr>
              <a:t>Tumores</a:t>
            </a:r>
            <a:r>
              <a:rPr lang="en-US" sz="3600" b="1" i="1" dirty="0" smtClean="0">
                <a:solidFill>
                  <a:schemeClr val="bg1"/>
                </a:solidFill>
                <a:latin typeface="Palatino Linotype" pitchFamily="18" charset="0"/>
              </a:rPr>
              <a:t> et </a:t>
            </a:r>
            <a:r>
              <a:rPr lang="en-US" sz="3600" b="1" i="1" dirty="0" err="1" smtClean="0">
                <a:solidFill>
                  <a:schemeClr val="bg1"/>
                </a:solidFill>
                <a:latin typeface="Palatino Linotype" pitchFamily="18" charset="0"/>
              </a:rPr>
              <a:t>syndroma</a:t>
            </a:r>
            <a:r>
              <a:rPr lang="en-US" sz="3600" b="1" i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en-US" sz="3600" b="1" i="1" dirty="0" err="1" smtClean="0">
                <a:solidFill>
                  <a:schemeClr val="bg1"/>
                </a:solidFill>
                <a:latin typeface="Palatino Linotype" pitchFamily="18" charset="0"/>
              </a:rPr>
              <a:t>carcinoides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3074" name="Picture 2" descr="C:\Users\Ivan Jovanovic\Desktop\slide_9.jpg"/>
          <p:cNvPicPr>
            <a:picLocks noChangeAspect="1" noChangeArrowheads="1"/>
          </p:cNvPicPr>
          <p:nvPr/>
        </p:nvPicPr>
        <p:blipFill>
          <a:blip r:embed="rId2" cstate="print"/>
          <a:srcRect l="3333" t="34445" r="50000" b="13333"/>
          <a:stretch>
            <a:fillRect/>
          </a:stretch>
        </p:blipFill>
        <p:spPr bwMode="auto">
          <a:xfrm>
            <a:off x="0" y="1116390"/>
            <a:ext cx="9144000" cy="5741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84237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Алкохолизам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Опструкције панкреасних канала (</a:t>
            </a:r>
            <a:r>
              <a:rPr lang="x-none" sz="1600" dirty="0" err="1" smtClean="0">
                <a:latin typeface="Palatino Linotype" pitchFamily="18" charset="0"/>
              </a:rPr>
              <a:t>псеудоцистама</a:t>
            </a:r>
            <a:r>
              <a:rPr lang="x-none" sz="1600" dirty="0" smtClean="0">
                <a:latin typeface="Palatino Linotype" pitchFamily="18" charset="0"/>
              </a:rPr>
              <a:t>, пострауматским дукталним стриктурама, </a:t>
            </a:r>
            <a:r>
              <a:rPr lang="x-none" sz="1600" dirty="0" err="1" smtClean="0">
                <a:latin typeface="Palatino Linotype" pitchFamily="18" charset="0"/>
              </a:rPr>
              <a:t>периампуларни</a:t>
            </a:r>
            <a:r>
              <a:rPr lang="x-none" sz="1600" dirty="0" smtClean="0">
                <a:latin typeface="Palatino Linotype" pitchFamily="18" charset="0"/>
              </a:rPr>
              <a:t> тумори)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Тропски панкреатитис код младих особа у Азији и Африци. Карактерише се појавом панкреасне инсуфицијенције, шећерне болести и упорним боловима. Сматра се да настаје због протеинске </a:t>
            </a:r>
            <a:r>
              <a:rPr lang="x-none" sz="1600" dirty="0" err="1" smtClean="0">
                <a:latin typeface="Palatino Linotype" pitchFamily="18" charset="0"/>
              </a:rPr>
              <a:t>дефицијенције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или дефицита витамина и олигоелемената као што су цинк, селен, магнезијум, бакар. Као етиолошки фактор помињу се и инфекција и генетски фактор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Идиопатски 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Удружен с цистичном фиброзом, примарном билијарном цирозом, системским </a:t>
            </a:r>
            <a:r>
              <a:rPr lang="x-none" sz="1600" dirty="0" err="1" smtClean="0">
                <a:latin typeface="Palatino Linotype" pitchFamily="18" charset="0"/>
              </a:rPr>
              <a:t>лупусом</a:t>
            </a:r>
            <a:endParaRPr lang="x-none" sz="1600" dirty="0" smtClean="0">
              <a:latin typeface="Palatino Linotype" pitchFamily="18" charset="0"/>
            </a:endParaRPr>
          </a:p>
          <a:p>
            <a:pPr marL="514350" indent="-514350"/>
            <a:endParaRPr lang="en-US" sz="16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ХРОНИЧНИ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ЕТИОЛОГИЈА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636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8991600" cy="6264696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50000"/>
              </a:lnSpc>
            </a:pPr>
            <a:r>
              <a:rPr lang="sr-Cyrl-RS" sz="1800" dirty="0" smtClean="0">
                <a:latin typeface="Palatino Linotype" pitchFamily="18" charset="0"/>
              </a:rPr>
              <a:t>Бол је сталан, дубко у абдомену, појачава се након конзумирања алкохола или масне “тешке” хране. </a:t>
            </a:r>
          </a:p>
          <a:p>
            <a:pPr marL="457200" indent="-457200">
              <a:lnSpc>
                <a:spcPct val="150000"/>
              </a:lnSpc>
            </a:pPr>
            <a:r>
              <a:rPr lang="sr-Cyrl-RS" sz="1800" dirty="0" smtClean="0">
                <a:latin typeface="Palatino Linotype" pitchFamily="18" charset="0"/>
              </a:rPr>
              <a:t>Код пацијената са релапсима могу се јавити исти симптоми као у акутном панкреатитису. </a:t>
            </a:r>
          </a:p>
          <a:p>
            <a:pPr marL="457200" indent="-457200">
              <a:lnSpc>
                <a:spcPct val="150000"/>
              </a:lnSpc>
            </a:pPr>
            <a:r>
              <a:rPr lang="sr-Cyrl-RS" sz="1800" dirty="0" smtClean="0">
                <a:latin typeface="Palatino Linotype" pitchFamily="18" charset="0"/>
              </a:rPr>
              <a:t>Губитак у телесној маси, због малдигестије, ретко клинички манифестна хиповитаминоза липосолубилних витамина(</a:t>
            </a:r>
            <a:r>
              <a:rPr lang="sr-Latn-RS" sz="1800" dirty="0" smtClean="0">
                <a:latin typeface="Palatino Linotype" pitchFamily="18" charset="0"/>
              </a:rPr>
              <a:t>A, D, E, K)</a:t>
            </a:r>
            <a:endParaRPr lang="x-none" sz="1800" dirty="0" smtClean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</a:pPr>
            <a:r>
              <a:rPr lang="x-none" sz="1800" smtClean="0">
                <a:latin typeface="Palatino Linotype" pitchFamily="18" charset="0"/>
              </a:rPr>
              <a:t>Стеатореја </a:t>
            </a:r>
            <a:r>
              <a:rPr lang="x-none" sz="1800" dirty="0" smtClean="0">
                <a:latin typeface="Palatino Linotype" pitchFamily="18" charset="0"/>
              </a:rPr>
              <a:t>се јавља када је секреција панкреасне липазе </a:t>
            </a:r>
            <a:r>
              <a:rPr lang="x-none" sz="1800" smtClean="0">
                <a:latin typeface="Palatino Linotype" pitchFamily="18" charset="0"/>
              </a:rPr>
              <a:t>смањена </a:t>
            </a:r>
            <a:r>
              <a:rPr lang="sr-Cyrl-RS" sz="1800" dirty="0" smtClean="0">
                <a:latin typeface="Palatino Linotype" pitchFamily="18" charset="0"/>
              </a:rPr>
              <a:t>на </a:t>
            </a:r>
            <a:r>
              <a:rPr lang="x-none" sz="1800" smtClean="0">
                <a:latin typeface="Palatino Linotype" pitchFamily="18" charset="0"/>
              </a:rPr>
              <a:t>мање </a:t>
            </a:r>
            <a:r>
              <a:rPr lang="x-none" sz="1800" dirty="0" smtClean="0">
                <a:latin typeface="Palatino Linotype" pitchFamily="18" charset="0"/>
              </a:rPr>
              <a:t>од 10% од </a:t>
            </a:r>
            <a:r>
              <a:rPr lang="x-none" sz="1800" smtClean="0">
                <a:latin typeface="Palatino Linotype" pitchFamily="18" charset="0"/>
              </a:rPr>
              <a:t>нормалних вредности</a:t>
            </a:r>
            <a:endParaRPr lang="x-none" sz="1800" dirty="0" smtClean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>
                <a:latin typeface="Palatino Linotype" pitchFamily="18" charset="0"/>
              </a:rPr>
              <a:t>Око 10 до 20% болесника нема бол (безболни хронични панкреатитис), а болест постаје манифестна развојем дијабетеса, жутице или малдигестије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>
                <a:latin typeface="Palatino Linotype" pitchFamily="18" charset="0"/>
              </a:rPr>
              <a:t>Код већине болесника су оштећене и ендокрина и езгокрина функција при чему се манифестни губитак ендокрине функције појављује касније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>
                <a:latin typeface="Palatino Linotype" pitchFamily="18" charset="0"/>
              </a:rPr>
              <a:t>Дијабетес се појављује када је 80% жлезде разорено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>
                <a:latin typeface="Palatino Linotype" pitchFamily="18" charset="0"/>
              </a:rPr>
              <a:t>Услед истовременог недостатка глукагона код тих болесника се често говори о </a:t>
            </a:r>
            <a:r>
              <a:rPr lang="en-US" sz="1800" dirty="0">
                <a:latin typeface="Palatino Linotype" pitchFamily="18" charset="0"/>
              </a:rPr>
              <a:t>“</a:t>
            </a:r>
            <a:r>
              <a:rPr lang="x-none" sz="1800">
                <a:latin typeface="Palatino Linotype" pitchFamily="18" charset="0"/>
              </a:rPr>
              <a:t>brittle</a:t>
            </a:r>
            <a:r>
              <a:rPr lang="en-US" sz="1800" dirty="0">
                <a:latin typeface="Palatino Linotype" pitchFamily="18" charset="0"/>
              </a:rPr>
              <a:t>”</a:t>
            </a:r>
            <a:r>
              <a:rPr lang="x-none" sz="1800">
                <a:latin typeface="Palatino Linotype" pitchFamily="18" charset="0"/>
              </a:rPr>
              <a:t> дијабетесу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>
                <a:latin typeface="Palatino Linotype" pitchFamily="18" charset="0"/>
              </a:rPr>
              <a:t>Примењени егзогени инсулин доводи до хипогликемије, поврат глукозе на нормалу неће бити могућ због дефицита у резерви глукагона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endParaRPr lang="x-none" sz="180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800" b="1" dirty="0" smtClean="0">
                <a:latin typeface="Palatino Linotype" pitchFamily="18" charset="0"/>
              </a:rPr>
              <a:t>К</a:t>
            </a:r>
            <a:r>
              <a:rPr lang="x-none" sz="1800" b="1" smtClean="0">
                <a:latin typeface="Palatino Linotype" pitchFamily="18" charset="0"/>
              </a:rPr>
              <a:t>ласична </a:t>
            </a:r>
            <a:r>
              <a:rPr lang="x-none" sz="1800" b="1">
                <a:latin typeface="Palatino Linotype" pitchFamily="18" charset="0"/>
              </a:rPr>
              <a:t>тријада: калцификације у панкреасу, стеатореја и diabetes mellitus (код деструкције 90% </a:t>
            </a:r>
            <a:r>
              <a:rPr lang="x-none" sz="1800" b="1" smtClean="0">
                <a:latin typeface="Palatino Linotype" pitchFamily="18" charset="0"/>
              </a:rPr>
              <a:t>жлезде)</a:t>
            </a:r>
            <a:r>
              <a:rPr lang="sr-Cyrl-RS" sz="1800" b="1" dirty="0" smtClean="0">
                <a:latin typeface="Palatino Linotype" pitchFamily="18" charset="0"/>
              </a:rPr>
              <a:t>-јавља се код 1/3 пацијената.</a:t>
            </a:r>
            <a:endParaRPr lang="x-none" sz="1800" dirty="0" smtClean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ХРОНИЧНИ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962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8918"/>
            <a:ext cx="8229600" cy="634082"/>
          </a:xfrm>
        </p:spPr>
        <p:txBody>
          <a:bodyPr>
            <a:normAutofit/>
          </a:bodyPr>
          <a:lstStyle/>
          <a:p>
            <a:r>
              <a:rPr lang="x-none" sz="2000" b="1" dirty="0" smtClean="0">
                <a:latin typeface="Palatino Linotype" pitchFamily="18" charset="0"/>
              </a:rPr>
              <a:t>Физикални налаз</a:t>
            </a:r>
            <a:endParaRPr lang="en-US" sz="20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8991600" cy="58674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Код блажих форми налаз је нормалан, осим благог бола у </a:t>
            </a:r>
            <a:r>
              <a:rPr lang="x-none" sz="1600" dirty="0" err="1" smtClean="0">
                <a:latin typeface="Palatino Linotype" pitchFamily="18" charset="0"/>
              </a:rPr>
              <a:t>епигастријуму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Код узнапредовалог панкреатитиса долази до губитка у телесној тежини</a:t>
            </a: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Палпабилна туморска маса у трбуху указује на могућ развој псеудоцисте или тумора панкреаса</a:t>
            </a: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Спленомегалија је последица тромбозе </a:t>
            </a:r>
            <a:r>
              <a:rPr lang="x-none" sz="1600" err="1" smtClean="0">
                <a:latin typeface="Palatino Linotype" pitchFamily="18" charset="0"/>
              </a:rPr>
              <a:t>лијеналне</a:t>
            </a:r>
            <a:r>
              <a:rPr lang="x-none" sz="1600" smtClean="0">
                <a:latin typeface="Palatino Linotype" pitchFamily="18" charset="0"/>
              </a:rPr>
              <a:t> вене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b="1" u="sng">
                <a:latin typeface="Palatino Linotype" pitchFamily="18" charset="0"/>
              </a:rPr>
              <a:t>Лабораторијски тестови</a:t>
            </a: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Амилаза и липаза у серуму могу бити нормалне или благо повишене, нарочито ако је панкреас захваћен фиброзом и није способан да ствара дигестивне ензиме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М</a:t>
            </a:r>
            <a:r>
              <a:rPr lang="x-none" sz="1600" smtClean="0">
                <a:latin typeface="Palatino Linotype" pitchFamily="18" charset="0"/>
              </a:rPr>
              <a:t>огу бити повишени билирубини и алкална фосфатаза </a:t>
            </a:r>
            <a:r>
              <a:rPr lang="sr-Cyrl-RS" sz="1600" dirty="0" smtClean="0">
                <a:latin typeface="Palatino Linotype" pitchFamily="18" charset="0"/>
              </a:rPr>
              <a:t>з</a:t>
            </a:r>
            <a:r>
              <a:rPr lang="x-none" sz="1600" smtClean="0">
                <a:latin typeface="Palatino Linotype" pitchFamily="18" charset="0"/>
              </a:rPr>
              <a:t>бог компресије интрахепатичног жучног канала </a:t>
            </a:r>
          </a:p>
          <a:p>
            <a:pPr>
              <a:lnSpc>
                <a:spcPct val="150000"/>
              </a:lnSpc>
            </a:pPr>
            <a:r>
              <a:rPr lang="x-none" sz="1600" smtClean="0">
                <a:latin typeface="Palatino Linotype" pitchFamily="18" charset="0"/>
              </a:rPr>
              <a:t>Егзокрина </a:t>
            </a:r>
            <a:r>
              <a:rPr lang="x-none" sz="1600">
                <a:latin typeface="Palatino Linotype" pitchFamily="18" charset="0"/>
              </a:rPr>
              <a:t>инсуфицијенција доводи до малдигестије масти, што се доказује повећаном фекалном екскрецијом масти бојене Суданом или квантитативним мерењем екскреције масти</a:t>
            </a: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Након 72 сата дијете са 100</a:t>
            </a:r>
            <a:r>
              <a:rPr lang="en-US" sz="1600" dirty="0">
                <a:latin typeface="Palatino Linotype" pitchFamily="18" charset="0"/>
              </a:rPr>
              <a:t>gr.</a:t>
            </a:r>
            <a:r>
              <a:rPr lang="x-none" sz="1600">
                <a:latin typeface="Palatino Linotype" pitchFamily="18" charset="0"/>
              </a:rPr>
              <a:t> масти на дан, код здраве особе се не може наћи више од 7</a:t>
            </a:r>
            <a:r>
              <a:rPr lang="en-US" sz="1600" dirty="0">
                <a:latin typeface="Palatino Linotype" pitchFamily="18" charset="0"/>
              </a:rPr>
              <a:t>gr. </a:t>
            </a:r>
            <a:r>
              <a:rPr lang="x-none" sz="1600">
                <a:latin typeface="Palatino Linotype" pitchFamily="18" charset="0"/>
              </a:rPr>
              <a:t>масти на </a:t>
            </a:r>
            <a:r>
              <a:rPr lang="x-none" sz="1600" smtClean="0">
                <a:latin typeface="Palatino Linotype" pitchFamily="18" charset="0"/>
              </a:rPr>
              <a:t>дан</a:t>
            </a:r>
            <a:endParaRPr lang="x-none" sz="160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ХРОНИЧНИ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285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94508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5600" dirty="0" err="1" smtClean="0">
                <a:latin typeface="Palatino Linotype" pitchFamily="18" charset="0"/>
              </a:rPr>
              <a:t>Радиолошка</a:t>
            </a:r>
            <a:r>
              <a:rPr lang="x-none" sz="5600" dirty="0" smtClean="0">
                <a:latin typeface="Palatino Linotype" pitchFamily="18" charset="0"/>
              </a:rPr>
              <a:t> дијагноза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5600" b="1" dirty="0" err="1" smtClean="0">
                <a:latin typeface="Palatino Linotype" pitchFamily="18" charset="0"/>
              </a:rPr>
              <a:t>Калцификати</a:t>
            </a:r>
            <a:r>
              <a:rPr lang="x-none" sz="5600" b="1" dirty="0" smtClean="0">
                <a:latin typeface="Palatino Linotype" pitchFamily="18" charset="0"/>
              </a:rPr>
              <a:t> у панкреасу су </a:t>
            </a:r>
            <a:r>
              <a:rPr lang="x-none" sz="5600" b="1" dirty="0" err="1" smtClean="0">
                <a:latin typeface="Palatino Linotype" pitchFamily="18" charset="0"/>
              </a:rPr>
              <a:t>патогномонични</a:t>
            </a:r>
            <a:r>
              <a:rPr lang="x-none" sz="5600" b="1" dirty="0" smtClean="0">
                <a:latin typeface="Palatino Linotype" pitchFamily="18" charset="0"/>
              </a:rPr>
              <a:t> и налазе се искључиво у </a:t>
            </a:r>
            <a:r>
              <a:rPr lang="x-none" sz="5600" b="1" dirty="0" err="1" smtClean="0">
                <a:latin typeface="Palatino Linotype" pitchFamily="18" charset="0"/>
              </a:rPr>
              <a:t>дукталном</a:t>
            </a:r>
            <a:r>
              <a:rPr lang="x-none" sz="5600" b="1" dirty="0" smtClean="0">
                <a:latin typeface="Palatino Linotype" pitchFamily="18" charset="0"/>
              </a:rPr>
              <a:t> саставу, док их у </a:t>
            </a:r>
            <a:r>
              <a:rPr lang="x-none" sz="5600" b="1" dirty="0" err="1" smtClean="0">
                <a:latin typeface="Palatino Linotype" pitchFamily="18" charset="0"/>
              </a:rPr>
              <a:t>паренхиму</a:t>
            </a:r>
            <a:r>
              <a:rPr lang="x-none" sz="5600" b="1" dirty="0" smtClean="0">
                <a:latin typeface="Palatino Linotype" pitchFamily="18" charset="0"/>
              </a:rPr>
              <a:t> жлезде нема</a:t>
            </a:r>
          </a:p>
          <a:p>
            <a:pPr>
              <a:lnSpc>
                <a:spcPct val="150000"/>
              </a:lnSpc>
            </a:pPr>
            <a:r>
              <a:rPr lang="x-none" sz="5600" b="1" dirty="0" smtClean="0">
                <a:latin typeface="Palatino Linotype" pitchFamily="18" charset="0"/>
              </a:rPr>
              <a:t>Ултразвуком</a:t>
            </a:r>
            <a:r>
              <a:rPr lang="x-none" sz="5600" dirty="0" smtClean="0">
                <a:latin typeface="Palatino Linotype" pitchFamily="18" charset="0"/>
              </a:rPr>
              <a:t> налазимо увећан панкреас, дилатацију панкреасног канала, калцификате или појаву </a:t>
            </a:r>
            <a:r>
              <a:rPr lang="x-none" sz="5600" dirty="0" err="1" smtClean="0">
                <a:latin typeface="Palatino Linotype" pitchFamily="18" charset="0"/>
              </a:rPr>
              <a:t>псеудоцисте</a:t>
            </a:r>
            <a:endParaRPr lang="x-none" sz="5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5600" b="1" dirty="0" smtClean="0">
                <a:latin typeface="Palatino Linotype" pitchFamily="18" charset="0"/>
              </a:rPr>
              <a:t>ЦТ</a:t>
            </a:r>
          </a:p>
          <a:p>
            <a:pPr>
              <a:lnSpc>
                <a:spcPct val="150000"/>
              </a:lnSpc>
            </a:pPr>
            <a:r>
              <a:rPr lang="x-none" sz="5600" b="1" dirty="0" smtClean="0">
                <a:latin typeface="Palatino Linotype" pitchFamily="18" charset="0"/>
              </a:rPr>
              <a:t>Магнетном резонанцом </a:t>
            </a:r>
            <a:r>
              <a:rPr lang="x-none" sz="5600" dirty="0" smtClean="0">
                <a:latin typeface="Palatino Linotype" pitchFamily="18" charset="0"/>
              </a:rPr>
              <a:t>није могуће видети </a:t>
            </a:r>
            <a:r>
              <a:rPr lang="x-none" sz="5600" dirty="0" err="1" smtClean="0">
                <a:latin typeface="Palatino Linotype" pitchFamily="18" charset="0"/>
              </a:rPr>
              <a:t>калцификате</a:t>
            </a:r>
            <a:endParaRPr lang="x-none" sz="5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5600" b="1" dirty="0" smtClean="0">
                <a:latin typeface="Palatino Linotype" pitchFamily="18" charset="0"/>
              </a:rPr>
              <a:t>ЕРЦП</a:t>
            </a:r>
            <a:r>
              <a:rPr lang="x-none" sz="5600" dirty="0" smtClean="0">
                <a:latin typeface="Palatino Linotype" pitchFamily="18" charset="0"/>
              </a:rPr>
              <a:t> је златни стандард за дијагнозу хроничног </a:t>
            </a:r>
            <a:r>
              <a:rPr lang="x-none" sz="5600" dirty="0" err="1" smtClean="0">
                <a:latin typeface="Palatino Linotype" pitchFamily="18" charset="0"/>
              </a:rPr>
              <a:t>панкреатитиса</a:t>
            </a:r>
            <a:endParaRPr lang="x-none" sz="5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5600" dirty="0" smtClean="0">
                <a:latin typeface="Palatino Linotype" pitchFamily="18" charset="0"/>
              </a:rPr>
              <a:t>Ако није могуће урадити ЕРЦП алтернатива је </a:t>
            </a:r>
            <a:r>
              <a:rPr lang="x-none" sz="5600" b="1" err="1" smtClean="0">
                <a:latin typeface="Palatino Linotype" pitchFamily="18" charset="0"/>
              </a:rPr>
              <a:t>перкутана</a:t>
            </a:r>
            <a:r>
              <a:rPr lang="x-none" sz="5600" b="1" smtClean="0">
                <a:latin typeface="Palatino Linotype" pitchFamily="18" charset="0"/>
              </a:rPr>
              <a:t> панкреатографија</a:t>
            </a:r>
            <a:endParaRPr lang="x-none" sz="5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5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5600">
                <a:latin typeface="Palatino Linotype" pitchFamily="18" charset="0"/>
              </a:rPr>
              <a:t>Тестови панкреасне функције</a:t>
            </a:r>
          </a:p>
          <a:p>
            <a:pPr>
              <a:lnSpc>
                <a:spcPct val="150000"/>
              </a:lnSpc>
            </a:pPr>
            <a:r>
              <a:rPr lang="x-none" sz="5600">
                <a:latin typeface="Palatino Linotype" pitchFamily="18" charset="0"/>
              </a:rPr>
              <a:t>Квантитативно одређивање масти</a:t>
            </a:r>
          </a:p>
          <a:p>
            <a:pPr>
              <a:lnSpc>
                <a:spcPct val="150000"/>
              </a:lnSpc>
            </a:pPr>
            <a:r>
              <a:rPr lang="x-none" sz="5600">
                <a:latin typeface="Palatino Linotype" pitchFamily="18" charset="0"/>
              </a:rPr>
              <a:t>Издисајни тестови–двоструко везани  </a:t>
            </a:r>
            <a:r>
              <a:rPr lang="en-US" sz="5600" dirty="0" err="1">
                <a:latin typeface="Palatino Linotype" pitchFamily="18" charset="0"/>
              </a:rPr>
              <a:t>Schilingov</a:t>
            </a:r>
            <a:r>
              <a:rPr lang="en-US" sz="5600" dirty="0">
                <a:latin typeface="Palatino Linotype" pitchFamily="18" charset="0"/>
              </a:rPr>
              <a:t> </a:t>
            </a:r>
            <a:r>
              <a:rPr lang="x-none" sz="5600">
                <a:latin typeface="Palatino Linotype" pitchFamily="18" charset="0"/>
              </a:rPr>
              <a:t>тест показао је корелацију са стеаторејом</a:t>
            </a:r>
          </a:p>
          <a:p>
            <a:pPr>
              <a:lnSpc>
                <a:spcPct val="150000"/>
              </a:lnSpc>
            </a:pPr>
            <a:r>
              <a:rPr lang="x-none" sz="5600">
                <a:latin typeface="Palatino Linotype" pitchFamily="18" charset="0"/>
              </a:rPr>
              <a:t>Ендокрина инсуфицијенција-дефицит инсулина и глукагона</a:t>
            </a:r>
          </a:p>
          <a:p>
            <a:pPr marL="0" indent="0">
              <a:lnSpc>
                <a:spcPct val="150000"/>
              </a:lnSpc>
              <a:buNone/>
            </a:pPr>
            <a:endParaRPr lang="x-none" sz="560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5600" b="1">
                <a:latin typeface="Palatino Linotype" pitchFamily="18" charset="0"/>
              </a:rPr>
              <a:t>Диференцијална дијагноза</a:t>
            </a:r>
          </a:p>
          <a:p>
            <a:pPr>
              <a:lnSpc>
                <a:spcPct val="150000"/>
              </a:lnSpc>
            </a:pPr>
            <a:r>
              <a:rPr lang="x-none" sz="5600">
                <a:latin typeface="Palatino Linotype" pitchFamily="18" charset="0"/>
              </a:rPr>
              <a:t>Пептички улкус</a:t>
            </a:r>
          </a:p>
          <a:p>
            <a:pPr>
              <a:lnSpc>
                <a:spcPct val="150000"/>
              </a:lnSpc>
            </a:pPr>
            <a:r>
              <a:rPr lang="x-none" sz="5600">
                <a:latin typeface="Palatino Linotype" pitchFamily="18" charset="0"/>
              </a:rPr>
              <a:t>Карцином желуца</a:t>
            </a:r>
          </a:p>
          <a:p>
            <a:pPr>
              <a:lnSpc>
                <a:spcPct val="150000"/>
              </a:lnSpc>
            </a:pPr>
            <a:r>
              <a:rPr lang="x-none" sz="5600">
                <a:latin typeface="Palatino Linotype" pitchFamily="18" charset="0"/>
              </a:rPr>
              <a:t>Мезентеријална </a:t>
            </a:r>
            <a:r>
              <a:rPr lang="x-none" sz="5600" smtClean="0">
                <a:latin typeface="Palatino Linotype" pitchFamily="18" charset="0"/>
              </a:rPr>
              <a:t>исхемија</a:t>
            </a:r>
            <a:endParaRPr lang="en-US" sz="5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ХРОНИЧНИ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ДИЈАГНОЗА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04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199856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x-none" sz="1600" b="1" dirty="0" smtClean="0">
                <a:latin typeface="Palatino Linotype" pitchFamily="18" charset="0"/>
              </a:rPr>
              <a:t>Лечење бола</a:t>
            </a:r>
          </a:p>
          <a:p>
            <a:pPr>
              <a:lnSpc>
                <a:spcPct val="170000"/>
              </a:lnSpc>
            </a:pPr>
            <a:r>
              <a:rPr lang="x-none" sz="1600" dirty="0" smtClean="0">
                <a:latin typeface="Palatino Linotype" pitchFamily="18" charset="0"/>
              </a:rPr>
              <a:t>Забрана употребе алкохола</a:t>
            </a:r>
          </a:p>
          <a:p>
            <a:pPr>
              <a:lnSpc>
                <a:spcPct val="170000"/>
              </a:lnSpc>
            </a:pPr>
            <a:r>
              <a:rPr lang="x-none" sz="1600" dirty="0" smtClean="0">
                <a:latin typeface="Palatino Linotype" pitchFamily="18" charset="0"/>
              </a:rPr>
              <a:t>Примена аналгетика</a:t>
            </a:r>
          </a:p>
          <a:p>
            <a:pPr>
              <a:lnSpc>
                <a:spcPct val="170000"/>
              </a:lnSpc>
            </a:pPr>
            <a:r>
              <a:rPr lang="x-none" sz="1600" dirty="0" smtClean="0">
                <a:latin typeface="Palatino Linotype" pitchFamily="18" charset="0"/>
              </a:rPr>
              <a:t>Блокада нервних завршетака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x-none" sz="1600" b="1" dirty="0" smtClean="0">
                <a:latin typeface="Palatino Linotype" pitchFamily="18" charset="0"/>
              </a:rPr>
              <a:t>Узроци бола, нису сасвим познати, наводи се</a:t>
            </a:r>
            <a:r>
              <a:rPr lang="en-US" sz="1600" b="1" dirty="0" smtClean="0">
                <a:latin typeface="Palatino Linotype" pitchFamily="18" charset="0"/>
              </a:rPr>
              <a:t>:</a:t>
            </a:r>
            <a:endParaRPr lang="x-none" sz="1600" b="1" dirty="0" smtClean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1600" dirty="0" smtClean="0">
                <a:latin typeface="Palatino Linotype" pitchFamily="18" charset="0"/>
              </a:rPr>
              <a:t>Хронично запаљење </a:t>
            </a:r>
            <a:r>
              <a:rPr lang="x-none" sz="1600" dirty="0" err="1" smtClean="0">
                <a:latin typeface="Palatino Linotype" pitchFamily="18" charset="0"/>
              </a:rPr>
              <a:t>панкреасног</a:t>
            </a:r>
            <a:r>
              <a:rPr lang="x-none" sz="1600" dirty="0" smtClean="0">
                <a:latin typeface="Palatino Linotype" pitchFamily="18" charset="0"/>
              </a:rPr>
              <a:t> ткива</a:t>
            </a:r>
          </a:p>
          <a:p>
            <a:pPr>
              <a:lnSpc>
                <a:spcPct val="170000"/>
              </a:lnSpc>
            </a:pPr>
            <a:r>
              <a:rPr lang="x-none" sz="1600" dirty="0" smtClean="0">
                <a:latin typeface="Palatino Linotype" pitchFamily="18" charset="0"/>
              </a:rPr>
              <a:t>Опструкција панкреасног канала с повишеним </a:t>
            </a:r>
            <a:r>
              <a:rPr lang="x-none" sz="1600" dirty="0" err="1" smtClean="0">
                <a:latin typeface="Palatino Linotype" pitchFamily="18" charset="0"/>
              </a:rPr>
              <a:t>интрадукталним</a:t>
            </a:r>
            <a:r>
              <a:rPr lang="x-none" sz="1600" dirty="0" smtClean="0">
                <a:latin typeface="Palatino Linotype" pitchFamily="18" charset="0"/>
              </a:rPr>
              <a:t> притиском</a:t>
            </a:r>
          </a:p>
          <a:p>
            <a:pPr>
              <a:lnSpc>
                <a:spcPct val="170000"/>
              </a:lnSpc>
            </a:pPr>
            <a:r>
              <a:rPr lang="x-none" sz="1600" dirty="0" err="1" smtClean="0">
                <a:latin typeface="Palatino Linotype" pitchFamily="18" charset="0"/>
              </a:rPr>
              <a:t>Перзистентна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псеудоциста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1600" dirty="0" smtClean="0">
                <a:latin typeface="Palatino Linotype" pitchFamily="18" charset="0"/>
              </a:rPr>
              <a:t>Укљештење или инфилтрација нерава</a:t>
            </a:r>
          </a:p>
          <a:p>
            <a:pPr>
              <a:lnSpc>
                <a:spcPct val="170000"/>
              </a:lnSpc>
            </a:pPr>
            <a:r>
              <a:rPr lang="x-none" sz="1600" dirty="0" smtClean="0">
                <a:latin typeface="Palatino Linotype" pitchFamily="18" charset="0"/>
              </a:rPr>
              <a:t>Притисак повећане жлезде на </a:t>
            </a:r>
            <a:r>
              <a:rPr lang="x-none" sz="1600" dirty="0" err="1" smtClean="0">
                <a:latin typeface="Palatino Linotype" pitchFamily="18" charset="0"/>
              </a:rPr>
              <a:t>ретроперитонеалне</a:t>
            </a:r>
            <a:r>
              <a:rPr lang="x-none" sz="1600" dirty="0" smtClean="0">
                <a:latin typeface="Palatino Linotype" pitchFamily="18" charset="0"/>
              </a:rPr>
              <a:t> канале</a:t>
            </a:r>
            <a:endParaRPr lang="en-US" sz="16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ХРОНИЧНИ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ТЕРАПИЈА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695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32656"/>
            <a:ext cx="8229600" cy="62967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b="1" dirty="0" smtClean="0">
                <a:latin typeface="Palatino Linotype" pitchFamily="18" charset="0"/>
              </a:rPr>
              <a:t>Лечење бола</a:t>
            </a: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Код болесника који су престали да конзумирају алкохол и који немају псеудоцисту или опструкцију панкреасниог канала, врло је битна </a:t>
            </a:r>
            <a:r>
              <a:rPr lang="x-none" sz="1600" dirty="0" err="1" smtClean="0">
                <a:latin typeface="Palatino Linotype" pitchFamily="18" charset="0"/>
              </a:rPr>
              <a:t>супституција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ензимима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Претпостављени механизам сузбијања бола ензимима је негативна </a:t>
            </a:r>
            <a:r>
              <a:rPr lang="en-US" sz="1600" dirty="0" smtClean="0">
                <a:latin typeface="Palatino Linotype" pitchFamily="18" charset="0"/>
              </a:rPr>
              <a:t>feedback </a:t>
            </a:r>
            <a:r>
              <a:rPr lang="x-none" sz="1600" dirty="0" smtClean="0">
                <a:latin typeface="Palatino Linotype" pitchFamily="18" charset="0"/>
              </a:rPr>
              <a:t>инхибиција у </a:t>
            </a:r>
            <a:r>
              <a:rPr lang="x-none" sz="1600" dirty="0" err="1" smtClean="0">
                <a:latin typeface="Palatino Linotype" pitchFamily="18" charset="0"/>
              </a:rPr>
              <a:t>дуоденуму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Код хроничног </a:t>
            </a:r>
            <a:r>
              <a:rPr lang="x-none" sz="1600" dirty="0" err="1" smtClean="0">
                <a:latin typeface="Palatino Linotype" pitchFamily="18" charset="0"/>
              </a:rPr>
              <a:t>панкреатитиса</a:t>
            </a:r>
            <a:r>
              <a:rPr lang="x-none" sz="1600" dirty="0" smtClean="0">
                <a:latin typeface="Palatino Linotype" pitchFamily="18" charset="0"/>
              </a:rPr>
              <a:t> због смањене количине излученог </a:t>
            </a:r>
            <a:r>
              <a:rPr lang="x-none" sz="1600" dirty="0" err="1" smtClean="0">
                <a:latin typeface="Palatino Linotype" pitchFamily="18" charset="0"/>
              </a:rPr>
              <a:t>трипсина</a:t>
            </a:r>
            <a:r>
              <a:rPr lang="x-none" sz="1600" dirty="0" smtClean="0">
                <a:latin typeface="Palatino Linotype" pitchFamily="18" charset="0"/>
              </a:rPr>
              <a:t> нема довољне разградње </a:t>
            </a:r>
            <a:r>
              <a:rPr lang="x-none" sz="1600" dirty="0" err="1" smtClean="0">
                <a:latin typeface="Palatino Linotype" pitchFamily="18" charset="0"/>
              </a:rPr>
              <a:t>холецистокинин</a:t>
            </a:r>
            <a:r>
              <a:rPr lang="x-none" sz="1600" dirty="0" smtClean="0">
                <a:latin typeface="Palatino Linotype" pitchFamily="18" charset="0"/>
              </a:rPr>
              <a:t> ослобађајућег </a:t>
            </a:r>
            <a:r>
              <a:rPr lang="x-none" sz="1600" dirty="0" err="1" smtClean="0">
                <a:latin typeface="Palatino Linotype" pitchFamily="18" charset="0"/>
              </a:rPr>
              <a:t>пептида</a:t>
            </a:r>
            <a:r>
              <a:rPr lang="x-none" sz="1600" dirty="0" smtClean="0">
                <a:latin typeface="Palatino Linotype" pitchFamily="18" charset="0"/>
              </a:rPr>
              <a:t>, што доводи до појачаног ослобађања </a:t>
            </a:r>
            <a:r>
              <a:rPr lang="x-none" sz="1600" dirty="0" err="1" smtClean="0">
                <a:latin typeface="Palatino Linotype" pitchFamily="18" charset="0"/>
              </a:rPr>
              <a:t>холецистокинина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Јака стимулација панкреаса </a:t>
            </a:r>
            <a:r>
              <a:rPr lang="x-none" sz="1600" dirty="0" err="1" smtClean="0">
                <a:latin typeface="Palatino Linotype" pitchFamily="18" charset="0"/>
              </a:rPr>
              <a:t>холецистокинином</a:t>
            </a:r>
            <a:r>
              <a:rPr lang="x-none" sz="1600" dirty="0" smtClean="0">
                <a:latin typeface="Palatino Linotype" pitchFamily="18" charset="0"/>
              </a:rPr>
              <a:t> је вероватан узрок болова</a:t>
            </a: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Због тога препарати за </a:t>
            </a:r>
            <a:r>
              <a:rPr lang="x-none" sz="1600" dirty="0" err="1" smtClean="0">
                <a:latin typeface="Palatino Linotype" pitchFamily="18" charset="0"/>
              </a:rPr>
              <a:t>ензимску</a:t>
            </a:r>
            <a:r>
              <a:rPr lang="x-none" sz="1600" dirty="0" smtClean="0">
                <a:latin typeface="Palatino Linotype" pitchFamily="18" charset="0"/>
              </a:rPr>
              <a:t> супституцију морају садржати што већу количину </a:t>
            </a:r>
            <a:r>
              <a:rPr lang="x-none" sz="1600" dirty="0" err="1" smtClean="0">
                <a:latin typeface="Palatino Linotype" pitchFamily="18" charset="0"/>
              </a:rPr>
              <a:t>протеаза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err="1" smtClean="0">
                <a:latin typeface="Palatino Linotype" pitchFamily="18" charset="0"/>
              </a:rPr>
              <a:t>Октреотид</a:t>
            </a:r>
            <a:r>
              <a:rPr lang="x-none" sz="1600" dirty="0" smtClean="0">
                <a:latin typeface="Palatino Linotype" pitchFamily="18" charset="0"/>
              </a:rPr>
              <a:t>–синтетски аналог соматостатина инхибира панкреасну секрецију и снижава ниво </a:t>
            </a:r>
            <a:r>
              <a:rPr lang="x-none" sz="1600" dirty="0" err="1" smtClean="0">
                <a:latin typeface="Palatino Linotype" pitchFamily="18" charset="0"/>
              </a:rPr>
              <a:t>холецистокинина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Ендоскопска терапија бола подразумева решавање стриктура, </a:t>
            </a:r>
            <a:r>
              <a:rPr lang="x-none" sz="1600" dirty="0" err="1" smtClean="0">
                <a:latin typeface="Palatino Linotype" pitchFamily="18" charset="0"/>
              </a:rPr>
              <a:t>интрадукталних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каменаца</a:t>
            </a:r>
            <a:r>
              <a:rPr lang="x-none" sz="1600" dirty="0" smtClean="0">
                <a:latin typeface="Palatino Linotype" pitchFamily="18" charset="0"/>
              </a:rPr>
              <a:t> или </a:t>
            </a:r>
            <a:r>
              <a:rPr lang="x-none" sz="1600" smtClean="0">
                <a:latin typeface="Palatino Linotype" pitchFamily="18" charset="0"/>
              </a:rPr>
              <a:t>лечење псеудоцисте</a:t>
            </a:r>
            <a:endParaRPr lang="x-none" sz="1600" dirty="0" smtClean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ХРОНИЧНИ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ТЕРАПИЈА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30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2000"/>
            <a:ext cx="8229600" cy="5715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800" b="1" dirty="0" smtClean="0">
                <a:latin typeface="Palatino Linotype" pitchFamily="18" charset="0"/>
              </a:rPr>
              <a:t>Лечење малдигестије</a:t>
            </a:r>
          </a:p>
          <a:p>
            <a:pPr>
              <a:lnSpc>
                <a:spcPct val="150000"/>
              </a:lnSpc>
            </a:pPr>
            <a:r>
              <a:rPr lang="x-none" sz="1800" dirty="0" smtClean="0">
                <a:latin typeface="Palatino Linotype" pitchFamily="18" charset="0"/>
              </a:rPr>
              <a:t>Клинички симптоми малдигестије јављају се ако је оштећено 90% егзокрине функције панкреаса</a:t>
            </a:r>
          </a:p>
          <a:p>
            <a:pPr>
              <a:lnSpc>
                <a:spcPct val="150000"/>
              </a:lnSpc>
            </a:pPr>
            <a:r>
              <a:rPr lang="x-none" sz="1800" dirty="0" smtClean="0">
                <a:latin typeface="Palatino Linotype" pitchFamily="18" charset="0"/>
              </a:rPr>
              <a:t>Стеатореја је праћена губитком у телесној тежини, делимично због малдигестије, а </a:t>
            </a:r>
            <a:r>
              <a:rPr lang="x-none" sz="1800" dirty="0" err="1" smtClean="0">
                <a:latin typeface="Palatino Linotype" pitchFamily="18" charset="0"/>
              </a:rPr>
              <a:t>делимичнио</a:t>
            </a:r>
            <a:r>
              <a:rPr lang="x-none" sz="1800" dirty="0" smtClean="0">
                <a:latin typeface="Palatino Linotype" pitchFamily="18" charset="0"/>
              </a:rPr>
              <a:t> због бола након оброка, па болесници избегавају храну</a:t>
            </a:r>
          </a:p>
          <a:p>
            <a:pPr>
              <a:lnSpc>
                <a:spcPct val="150000"/>
              </a:lnSpc>
            </a:pPr>
            <a:r>
              <a:rPr lang="x-none" sz="1800" dirty="0" smtClean="0">
                <a:latin typeface="Palatino Linotype" pitchFamily="18" charset="0"/>
              </a:rPr>
              <a:t>Терапија егзогеним панкреасним ензимима решава овај поремећај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800" b="1" dirty="0">
                <a:latin typeface="Palatino Linotype" pitchFamily="18" charset="0"/>
              </a:rPr>
              <a:t>Лечење шећерне болести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Шећерна болест јавља се 20-</a:t>
            </a:r>
            <a:r>
              <a:rPr lang="x-none" sz="1800" dirty="0" err="1">
                <a:latin typeface="Palatino Linotype" pitchFamily="18" charset="0"/>
              </a:rPr>
              <a:t>ак</a:t>
            </a:r>
            <a:r>
              <a:rPr lang="x-none" sz="1800" dirty="0">
                <a:latin typeface="Palatino Linotype" pitchFamily="18" charset="0"/>
              </a:rPr>
              <a:t> година од почетка болести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Код многих болесника осим дефицита инсулина постоји и дефицит </a:t>
            </a:r>
            <a:r>
              <a:rPr lang="x-none" sz="1800" dirty="0" err="1">
                <a:latin typeface="Palatino Linotype" pitchFamily="18" charset="0"/>
              </a:rPr>
              <a:t>глукагона</a:t>
            </a:r>
            <a:r>
              <a:rPr lang="x-none" sz="1800" dirty="0">
                <a:latin typeface="Palatino Linotype" pitchFamily="18" charset="0"/>
              </a:rPr>
              <a:t>, па је повећан ризик од настанка </a:t>
            </a:r>
            <a:r>
              <a:rPr lang="x-none" sz="1800" dirty="0" err="1">
                <a:latin typeface="Palatino Linotype" pitchFamily="18" charset="0"/>
              </a:rPr>
              <a:t>хипогликемија</a:t>
            </a:r>
            <a:r>
              <a:rPr lang="x-none" sz="1800" dirty="0">
                <a:latin typeface="Palatino Linotype" pitchFamily="18" charset="0"/>
              </a:rPr>
              <a:t>, код болесника који су на терапији  инсулином</a:t>
            </a:r>
            <a:endParaRPr lang="en-U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ХРОНИЧНИ ПАНКРЕАТИТИС-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ТЕРАПИЈА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173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8288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Palatino Linotype" pitchFamily="18" charset="0"/>
              </a:rPr>
              <a:t>КАРЦИНОМ ПАНКРЕАСА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27113"/>
            <a:ext cx="5791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100" dirty="0" smtClean="0">
                <a:latin typeface="Palatino Linotype" pitchFamily="18" charset="0"/>
              </a:rPr>
              <a:t>Преузето са:</a:t>
            </a:r>
          </a:p>
          <a:p>
            <a:r>
              <a:rPr lang="en-US" sz="1100" dirty="0" smtClean="0">
                <a:latin typeface="Palatino Linotype" pitchFamily="18" charset="0"/>
              </a:rPr>
              <a:t>https://www.genengnews.com/news/pancreatic-cancer-growth-blocked-by-new-drug/</a:t>
            </a:r>
            <a:endParaRPr lang="en-US" sz="1100" dirty="0">
              <a:latin typeface="Palatino Linotype" pitchFamily="18" charset="0"/>
            </a:endParaRPr>
          </a:p>
        </p:txBody>
      </p:sp>
      <p:pic>
        <p:nvPicPr>
          <p:cNvPr id="11266" name="Picture 2" descr="C:\Users\Ivan Jovanovic\Desktop\Sep25_2018_Getty_693377946_PancreaticCancer_6009822115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9471" y="1871663"/>
            <a:ext cx="6901529" cy="4681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33400"/>
            <a:ext cx="8458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80-85</a:t>
            </a:r>
            <a:r>
              <a:rPr lang="x-none" sz="1600" smtClean="0">
                <a:latin typeface="Palatino Linotype" pitchFamily="18" charset="0"/>
              </a:rPr>
              <a:t>% панкреаса</a:t>
            </a:r>
            <a:r>
              <a:rPr lang="sr-Cyrl-RS" sz="1600" dirty="0" smtClean="0">
                <a:latin typeface="Palatino Linotype" pitchFamily="18" charset="0"/>
              </a:rPr>
              <a:t> (</a:t>
            </a:r>
            <a:r>
              <a:rPr lang="x-none" sz="1600" smtClean="0">
                <a:latin typeface="Palatino Linotype" pitchFamily="18" charset="0"/>
              </a:rPr>
              <a:t>езгокрини део</a:t>
            </a:r>
            <a:r>
              <a:rPr lang="sr-Cyrl-RS" sz="1600" dirty="0" smtClean="0">
                <a:latin typeface="Palatino Linotype" pitchFamily="18" charset="0"/>
              </a:rPr>
              <a:t>): дуктални аденокарцином (80%), цистаденокарцином, саркоми...</a:t>
            </a:r>
            <a:endParaRPr lang="x-none" sz="16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      </a:t>
            </a:r>
            <a:r>
              <a:rPr lang="x-none" sz="1600" smtClean="0">
                <a:latin typeface="Palatino Linotype" pitchFamily="18" charset="0"/>
              </a:rPr>
              <a:t>Након 60-те године живота (типично у 7 и 8 деценији)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15-20</a:t>
            </a:r>
            <a:r>
              <a:rPr lang="x-none" sz="1600" smtClean="0">
                <a:latin typeface="Palatino Linotype" pitchFamily="18" charset="0"/>
              </a:rPr>
              <a:t>% панкреаса</a:t>
            </a:r>
            <a:r>
              <a:rPr lang="sr-Cyrl-RS" sz="1600" dirty="0" smtClean="0">
                <a:latin typeface="Palatino Linotype" pitchFamily="18" charset="0"/>
              </a:rPr>
              <a:t> (</a:t>
            </a:r>
            <a:r>
              <a:rPr lang="x-none" sz="1600" smtClean="0">
                <a:latin typeface="Palatino Linotype" pitchFamily="18" charset="0"/>
              </a:rPr>
              <a:t>ендокрини део</a:t>
            </a:r>
            <a:r>
              <a:rPr lang="sr-Cyrl-RS" sz="1600" dirty="0" smtClean="0">
                <a:latin typeface="Palatino Linotype" pitchFamily="18" charset="0"/>
              </a:rPr>
              <a:t>)-</a:t>
            </a:r>
            <a:r>
              <a:rPr lang="x-none" sz="1600" smtClean="0">
                <a:latin typeface="Palatino Linotype" pitchFamily="18" charset="0"/>
              </a:rPr>
              <a:t>Langerhansova острва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ЕТИОПАТОГЕНЕЗА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Непозната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2 пута чешћи код мушкараца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Три пута </a:t>
            </a:r>
            <a:r>
              <a:rPr lang="x-none" sz="1600" dirty="0" err="1" smtClean="0">
                <a:latin typeface="Palatino Linotype" pitchFamily="18" charset="0"/>
              </a:rPr>
              <a:t>учесталији</a:t>
            </a:r>
            <a:r>
              <a:rPr lang="x-none" sz="1600" dirty="0" smtClean="0">
                <a:latin typeface="Palatino Linotype" pitchFamily="18" charset="0"/>
              </a:rPr>
              <a:t> код пушача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Други етиолошки чиниоци: исхрана богата животињским мастима, шећерна болест, хронични </a:t>
            </a:r>
            <a:r>
              <a:rPr lang="x-none" sz="1600" dirty="0" err="1" smtClean="0">
                <a:latin typeface="Palatino Linotype" pitchFamily="18" charset="0"/>
              </a:rPr>
              <a:t>панкреатитис</a:t>
            </a:r>
            <a:r>
              <a:rPr lang="x-none" sz="1600" dirty="0" smtClean="0">
                <a:latin typeface="Palatino Linotype" pitchFamily="18" charset="0"/>
              </a:rPr>
              <a:t>, претходна </a:t>
            </a:r>
            <a:r>
              <a:rPr lang="x-none" sz="1600" dirty="0" err="1" smtClean="0">
                <a:latin typeface="Palatino Linotype" pitchFamily="18" charset="0"/>
              </a:rPr>
              <a:t>гастректомија</a:t>
            </a:r>
            <a:r>
              <a:rPr lang="x-none" sz="1600" dirty="0" smtClean="0">
                <a:latin typeface="Palatino Linotype" pitchFamily="18" charset="0"/>
              </a:rPr>
              <a:t>, конзумирање алкохола, црне кафе, жучни </a:t>
            </a:r>
            <a:r>
              <a:rPr lang="x-none" sz="1600" dirty="0" err="1" smtClean="0">
                <a:latin typeface="Palatino Linotype" pitchFamily="18" charset="0"/>
              </a:rPr>
              <a:t>каменци</a:t>
            </a:r>
            <a:r>
              <a:rPr lang="x-none" sz="1600" dirty="0" smtClean="0">
                <a:latin typeface="Palatino Linotype" pitchFamily="18" charset="0"/>
              </a:rPr>
              <a:t>, излагање </a:t>
            </a:r>
            <a:r>
              <a:rPr lang="x-none" sz="1600" dirty="0" err="1" smtClean="0">
                <a:latin typeface="Palatino Linotype" pitchFamily="18" charset="0"/>
              </a:rPr>
              <a:t>цитотоксичним</a:t>
            </a:r>
            <a:r>
              <a:rPr lang="x-none" sz="1600" dirty="0" smtClean="0">
                <a:latin typeface="Palatino Linotype" pitchFamily="18" charset="0"/>
              </a:rPr>
              <a:t> лековима и </a:t>
            </a:r>
            <a:r>
              <a:rPr lang="x-none" sz="1600" smtClean="0">
                <a:latin typeface="Palatino Linotype" pitchFamily="18" charset="0"/>
              </a:rPr>
              <a:t>индустријским ка</a:t>
            </a:r>
            <a:r>
              <a:rPr lang="sr-Cyrl-RS" sz="1600" dirty="0" smtClean="0">
                <a:latin typeface="Palatino Linotype" pitchFamily="18" charset="0"/>
              </a:rPr>
              <a:t>нцерогенима.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b="1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КАРЦИНОМ ПАНКРЕАСА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742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816888"/>
            <a:ext cx="8458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Промене у структури и функцији неколико </a:t>
            </a:r>
            <a:r>
              <a:rPr lang="x-none" sz="1600" b="1" dirty="0" err="1" smtClean="0">
                <a:latin typeface="Palatino Linotype" pitchFamily="18" charset="0"/>
              </a:rPr>
              <a:t>онкогена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Тачкасте мутације на </a:t>
            </a:r>
            <a:r>
              <a:rPr lang="x-none" sz="1600" dirty="0" err="1" smtClean="0">
                <a:latin typeface="Palatino Linotype" pitchFamily="18" charset="0"/>
              </a:rPr>
              <a:t>кодону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b="1" dirty="0" smtClean="0">
                <a:latin typeface="Palatino Linotype" pitchFamily="18" charset="0"/>
              </a:rPr>
              <a:t>12 К-рас </a:t>
            </a:r>
            <a:r>
              <a:rPr lang="x-none" sz="1600" b="1" dirty="0" err="1" smtClean="0">
                <a:latin typeface="Palatino Linotype" pitchFamily="18" charset="0"/>
              </a:rPr>
              <a:t>онкогена</a:t>
            </a:r>
            <a:r>
              <a:rPr lang="x-none" sz="1600" b="1" dirty="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(код 90% болесника са карциномом панкреаса и код 65</a:t>
            </a:r>
            <a:r>
              <a:rPr lang="x-none" sz="1600" smtClean="0">
                <a:latin typeface="Palatino Linotype" pitchFamily="18" charset="0"/>
              </a:rPr>
              <a:t>% узор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ка </a:t>
            </a:r>
            <a:r>
              <a:rPr lang="x-none" sz="1600" dirty="0" err="1" smtClean="0">
                <a:latin typeface="Palatino Linotype" pitchFamily="18" charset="0"/>
              </a:rPr>
              <a:t>панкреасног</a:t>
            </a:r>
            <a:r>
              <a:rPr lang="x-none" sz="1600" dirty="0" smtClean="0">
                <a:latin typeface="Palatino Linotype" pitchFamily="18" charset="0"/>
              </a:rPr>
              <a:t> сока добијеног приликом ЕРЦП-а, као и у столици оболелих)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Појачана експресија гена </a:t>
            </a:r>
            <a:r>
              <a:rPr lang="x-none" sz="1600" b="1" dirty="0" smtClean="0">
                <a:latin typeface="Palatino Linotype" pitchFamily="18" charset="0"/>
              </a:rPr>
              <a:t>р53</a:t>
            </a:r>
            <a:r>
              <a:rPr lang="x-none" sz="1600" dirty="0" smtClean="0">
                <a:latin typeface="Palatino Linotype" pitchFamily="18" charset="0"/>
              </a:rPr>
              <a:t> код 60-70% болесника, </a:t>
            </a:r>
            <a:r>
              <a:rPr lang="x-none" sz="1600" dirty="0" err="1" smtClean="0">
                <a:latin typeface="Palatino Linotype" pitchFamily="18" charset="0"/>
              </a:rPr>
              <a:t>карциноми</a:t>
            </a:r>
            <a:r>
              <a:rPr lang="x-none" sz="1600" dirty="0" smtClean="0">
                <a:latin typeface="Palatino Linotype" pitchFamily="18" charset="0"/>
              </a:rPr>
              <a:t> тог типа </a:t>
            </a:r>
            <a:r>
              <a:rPr lang="x-none" sz="1600" dirty="0" err="1" smtClean="0">
                <a:latin typeface="Palatino Linotype" pitchFamily="18" charset="0"/>
              </a:rPr>
              <a:t>отпорнији</a:t>
            </a:r>
            <a:r>
              <a:rPr lang="x-none" sz="1600" dirty="0" smtClean="0">
                <a:latin typeface="Palatino Linotype" pitchFamily="18" charset="0"/>
              </a:rPr>
              <a:t> су на ефекат </a:t>
            </a:r>
            <a:r>
              <a:rPr lang="x-none" sz="1600" dirty="0" err="1" smtClean="0">
                <a:latin typeface="Palatino Linotype" pitchFamily="18" charset="0"/>
              </a:rPr>
              <a:t>хемиотерапије</a:t>
            </a:r>
            <a:r>
              <a:rPr lang="x-none" sz="1600" dirty="0" smtClean="0">
                <a:latin typeface="Palatino Linotype" pitchFamily="18" charset="0"/>
              </a:rPr>
              <a:t> и зрачења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Мутације тумор </a:t>
            </a:r>
            <a:r>
              <a:rPr lang="x-none" sz="1600" dirty="0" err="1" smtClean="0">
                <a:latin typeface="Palatino Linotype" pitchFamily="18" charset="0"/>
              </a:rPr>
              <a:t>супресорског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гена </a:t>
            </a:r>
            <a:r>
              <a:rPr lang="x-none" sz="1600" b="1" smtClean="0">
                <a:latin typeface="Palatino Linotype" pitchFamily="18" charset="0"/>
              </a:rPr>
              <a:t>р16</a:t>
            </a:r>
            <a:endParaRPr lang="sr-Cyrl-RS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b="1" dirty="0" smtClean="0">
                <a:latin typeface="Palatino Linotype" pitchFamily="18" charset="0"/>
              </a:rPr>
              <a:t>Локализација: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60</a:t>
            </a:r>
            <a:r>
              <a:rPr lang="x-none" sz="1600" smtClean="0">
                <a:latin typeface="Palatino Linotype" pitchFamily="18" charset="0"/>
              </a:rPr>
              <a:t>% у </a:t>
            </a:r>
            <a:r>
              <a:rPr lang="x-none" sz="1600" dirty="0" smtClean="0">
                <a:latin typeface="Palatino Linotype" pitchFamily="18" charset="0"/>
              </a:rPr>
              <a:t>глави панкреаса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5% у репу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15% у телу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15-20% цео панкреас</a:t>
            </a: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Патох</a:t>
            </a:r>
            <a:r>
              <a:rPr lang="x-none" sz="1600" b="1" smtClean="0">
                <a:latin typeface="Palatino Linotype" pitchFamily="18" charset="0"/>
              </a:rPr>
              <a:t>истолошки</a:t>
            </a:r>
            <a:r>
              <a:rPr lang="x-none" sz="1600" b="1" dirty="0" smtClean="0">
                <a:latin typeface="Palatino Linotype" pitchFamily="18" charset="0"/>
              </a:rPr>
              <a:t>:</a:t>
            </a:r>
            <a:r>
              <a:rPr lang="x-none" sz="1600" dirty="0" smtClean="0">
                <a:latin typeface="Palatino Linotype" pitchFamily="18" charset="0"/>
              </a:rPr>
              <a:t> муцинозни </a:t>
            </a:r>
            <a:r>
              <a:rPr lang="x-none" sz="1600" smtClean="0">
                <a:latin typeface="Palatino Linotype" pitchFamily="18" charset="0"/>
              </a:rPr>
              <a:t>аденокарцином </a:t>
            </a:r>
            <a:r>
              <a:rPr lang="sr-Cyrl-RS" sz="1600" dirty="0" smtClean="0">
                <a:latin typeface="Palatino Linotype" pitchFamily="18" charset="0"/>
              </a:rPr>
              <a:t>пореклом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из епитела панкреасних путева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smtClean="0">
                <a:latin typeface="Palatino Linotype" pitchFamily="18" charset="0"/>
              </a:rPr>
              <a:t>У 90% </a:t>
            </a:r>
            <a:r>
              <a:rPr lang="x-none" sz="1600" dirty="0" err="1" smtClean="0">
                <a:latin typeface="Palatino Linotype" pitchFamily="18" charset="0"/>
              </a:rPr>
              <a:t>дукталног</a:t>
            </a:r>
            <a:r>
              <a:rPr lang="x-none" sz="1600" dirty="0" smtClean="0">
                <a:latin typeface="Palatino Linotype" pitchFamily="18" charset="0"/>
              </a:rPr>
              <a:t> порекла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smtClean="0">
                <a:latin typeface="Palatino Linotype" pitchFamily="18" charset="0"/>
              </a:rPr>
              <a:t>5% од ћелија </a:t>
            </a:r>
            <a:r>
              <a:rPr lang="x-none" sz="1600" dirty="0" err="1" smtClean="0">
                <a:latin typeface="Palatino Linotype" pitchFamily="18" charset="0"/>
              </a:rPr>
              <a:t>острваца</a:t>
            </a:r>
            <a:r>
              <a:rPr lang="x-none" sz="1600" dirty="0" smtClean="0">
                <a:latin typeface="Palatino Linotype" pitchFamily="18" charset="0"/>
              </a:rPr>
              <a:t> панкреаса-</a:t>
            </a:r>
            <a:r>
              <a:rPr lang="x-none" sz="1600" dirty="0" err="1" smtClean="0">
                <a:latin typeface="Palatino Linotype" pitchFamily="18" charset="0"/>
              </a:rPr>
              <a:t>ацинозни</a:t>
            </a:r>
            <a:r>
              <a:rPr lang="x-none" sz="1600" dirty="0" smtClean="0">
                <a:latin typeface="Palatino Linotype" pitchFamily="18" charset="0"/>
              </a:rPr>
              <a:t> тип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КАРЦИНОМ ПАНКРЕАСА-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ЕТИОЛОГИЈА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10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Palatino Linotype" pitchFamily="18" charset="0"/>
              </a:rPr>
              <a:t>тумори порекла од неуроендокриних ћелија ГИТ-а и панкреаса</a:t>
            </a:r>
          </a:p>
          <a:p>
            <a:r>
              <a:rPr lang="sr-Cyrl-RS" sz="2000" dirty="0" smtClean="0">
                <a:latin typeface="Palatino Linotype" pitchFamily="18" charset="0"/>
              </a:rPr>
              <a:t>очуваност високо диферентоване ћелијске функције</a:t>
            </a:r>
          </a:p>
          <a:p>
            <a:r>
              <a:rPr lang="sr-Cyrl-RS" sz="2000" dirty="0" smtClean="0">
                <a:latin typeface="Palatino Linotype" pitchFamily="18" charset="0"/>
              </a:rPr>
              <a:t>туморске ћелије садрже секреторне грануле и задржавају способност да узимају аминопрекурсоре и обављају њихову декарбоксилацију (АПУД)-апудоми</a:t>
            </a:r>
          </a:p>
          <a:p>
            <a:r>
              <a:rPr lang="sr-Cyrl-RS" sz="2000" dirty="0" smtClean="0">
                <a:latin typeface="Palatino Linotype" pitchFamily="18" charset="0"/>
              </a:rPr>
              <a:t>ГИТ, панкреас, штитаста жлезда, плућа, кожа, нервни систем-заједничко ембрионалнопорекло</a:t>
            </a:r>
          </a:p>
          <a:p>
            <a:r>
              <a:rPr lang="sr-Cyrl-RS" sz="2000" dirty="0" smtClean="0">
                <a:latin typeface="Palatino Linotype" pitchFamily="18" charset="0"/>
              </a:rPr>
              <a:t>појединачне ћелије имају капацитет за синтезу више пептида и моноамино трансмитера</a:t>
            </a:r>
          </a:p>
          <a:p>
            <a:r>
              <a:rPr lang="sr-Cyrl-RS" sz="2000" dirty="0" smtClean="0">
                <a:latin typeface="Palatino Linotype" pitchFamily="18" charset="0"/>
              </a:rPr>
              <a:t>секреција трансмитера је најчешће интермитентна</a:t>
            </a:r>
          </a:p>
          <a:p>
            <a:r>
              <a:rPr lang="sr-Cyrl-RS" sz="2000" dirty="0" smtClean="0">
                <a:latin typeface="Palatino Linotype" pitchFamily="18" charset="0"/>
              </a:rPr>
              <a:t>индивидуалне ћелије имају потенцијал за лучење широке скале трансмитера и могућност нагле промене секреторног профила</a:t>
            </a:r>
            <a:endParaRPr lang="en-US" sz="20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Неуроендокрини тумори ГИТ-а и панкреаса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828050"/>
            <a:ext cx="8458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Клиничка слика зависи од </a:t>
            </a:r>
            <a:r>
              <a:rPr lang="x-none" sz="1600" err="1" smtClean="0">
                <a:latin typeface="Palatino Linotype" pitchFamily="18" charset="0"/>
              </a:rPr>
              <a:t>локализације</a:t>
            </a:r>
            <a:r>
              <a:rPr lang="x-none" sz="1600" smtClean="0">
                <a:latin typeface="Palatino Linotype" pitchFamily="18" charset="0"/>
              </a:rPr>
              <a:t> процеса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У тренутку постављања дијагнозе, већина пацијената има локално узнапредовао тумор и/или метастазе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err="1" smtClean="0">
                <a:latin typeface="Palatino Linotype" pitchFamily="18" charset="0"/>
              </a:rPr>
              <a:t>Карцином</a:t>
            </a:r>
            <a:r>
              <a:rPr lang="x-none" sz="1600" b="1" dirty="0" smtClean="0">
                <a:latin typeface="Palatino Linotype" pitchFamily="18" charset="0"/>
              </a:rPr>
              <a:t> главе са захватањем </a:t>
            </a:r>
            <a:r>
              <a:rPr lang="x-none" sz="1600" b="1" dirty="0" err="1" smtClean="0">
                <a:latin typeface="Palatino Linotype" pitchFamily="18" charset="0"/>
              </a:rPr>
              <a:t>периампуларне</a:t>
            </a:r>
            <a:r>
              <a:rPr lang="x-none" sz="1600" b="1" dirty="0" smtClean="0">
                <a:latin typeface="Palatino Linotype" pitchFamily="18" charset="0"/>
              </a:rPr>
              <a:t> регије </a:t>
            </a:r>
            <a:r>
              <a:rPr lang="x-none" sz="1600" dirty="0" smtClean="0">
                <a:latin typeface="Palatino Linotype" pitchFamily="18" charset="0"/>
              </a:rPr>
              <a:t>(код 60% болесника):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Опструктивни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иктерус</a:t>
            </a:r>
            <a:r>
              <a:rPr lang="x-none" sz="1600" dirty="0" smtClean="0">
                <a:latin typeface="Palatino Linotype" pitchFamily="18" charset="0"/>
              </a:rPr>
              <a:t> (отежано отицање жучи због компресије туморског ткива на зид жучовода или као последица непосредне инфилтрације односно инвазије тумора у жучовод или </a:t>
            </a:r>
            <a:r>
              <a:rPr lang="x-none" sz="1600" dirty="0" err="1" smtClean="0">
                <a:latin typeface="Palatino Linotype" pitchFamily="18" charset="0"/>
              </a:rPr>
              <a:t>Vaterovu</a:t>
            </a:r>
            <a:r>
              <a:rPr lang="x-none" sz="1600" dirty="0" smtClean="0">
                <a:latin typeface="Palatino Linotype" pitchFamily="18" charset="0"/>
              </a:rPr>
              <a:t> папилу (oви симптоми се могу појавити док је тумор изузетно </a:t>
            </a:r>
            <a:r>
              <a:rPr lang="x-none" sz="1600" smtClean="0">
                <a:latin typeface="Palatino Linotype" pitchFamily="18" charset="0"/>
              </a:rPr>
              <a:t>мали)</a:t>
            </a:r>
            <a:r>
              <a:rPr lang="sr-Cyrl-RS" sz="1600" dirty="0" smtClean="0">
                <a:latin typeface="Palatino Linotype" pitchFamily="18" charset="0"/>
              </a:rPr>
              <a:t>. Због појавие жутице обично се дијагностикује раније у односу на туморе панкреаса друге локализације.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err="1" smtClean="0">
                <a:latin typeface="Palatino Linotype" pitchFamily="18" charset="0"/>
              </a:rPr>
              <a:t>Карцином</a:t>
            </a:r>
            <a:r>
              <a:rPr lang="x-none" sz="1600" b="1" dirty="0" smtClean="0">
                <a:latin typeface="Palatino Linotype" pitchFamily="18" charset="0"/>
              </a:rPr>
              <a:t> тела и репа: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Без специфичне ране </a:t>
            </a:r>
            <a:r>
              <a:rPr lang="x-none" sz="1600" dirty="0" err="1" smtClean="0">
                <a:latin typeface="Palatino Linotype" pitchFamily="18" charset="0"/>
              </a:rPr>
              <a:t>симптоматологије</a:t>
            </a:r>
            <a:r>
              <a:rPr lang="x-none" sz="1600" dirty="0" smtClean="0">
                <a:latin typeface="Palatino Linotype" pitchFamily="18" charset="0"/>
              </a:rPr>
              <a:t> и клиничке слике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Бол-водећи симптом, релативно касно када тумор захвати нервна влакна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КАРЦИНОМ ПАНКРЕАСА-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267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81000"/>
            <a:ext cx="8458200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 smtClean="0">
                <a:solidFill>
                  <a:srgbClr val="FF0000"/>
                </a:solidFill>
                <a:latin typeface="Palatino Linotype" pitchFamily="18" charset="0"/>
              </a:rPr>
              <a:t>ЖУТИЦА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Праћена сврабом по кожи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Ахоличном</a:t>
            </a:r>
            <a:r>
              <a:rPr lang="x-none" sz="1600" dirty="0" smtClean="0">
                <a:latin typeface="Palatino Linotype" pitchFamily="18" charset="0"/>
              </a:rPr>
              <a:t> столицом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Тамном мокраћом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sr-Cyrl-RS" sz="1600" dirty="0" smtClean="0">
                <a:latin typeface="Palatino Linotype" pitchFamily="18" charset="0"/>
              </a:rPr>
              <a:t>Ж</a:t>
            </a:r>
            <a:r>
              <a:rPr lang="x-none" sz="1600" smtClean="0">
                <a:latin typeface="Palatino Linotype" pitchFamily="18" charset="0"/>
              </a:rPr>
              <a:t>утица се јавља код 50% болесника са карциномом панкреаса, често ј</a:t>
            </a:r>
            <a:r>
              <a:rPr lang="sr-Cyrl-RS" sz="1600" dirty="0" smtClean="0">
                <a:latin typeface="Palatino Linotype" pitchFamily="18" charset="0"/>
              </a:rPr>
              <a:t>ој претходе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болови</a:t>
            </a:r>
            <a:r>
              <a:rPr lang="x-none" sz="1600" smtClean="0">
                <a:latin typeface="Palatino Linotype" pitchFamily="18" charset="0"/>
              </a:rPr>
              <a:t> (код бенигне жутице услед холедохолитијазе, болови и жутица се појављују истовремено)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оследица </a:t>
            </a:r>
            <a:r>
              <a:rPr lang="sr-Cyrl-RS" sz="1600" dirty="0" smtClean="0">
                <a:latin typeface="Palatino Linotype" pitchFamily="18" charset="0"/>
              </a:rPr>
              <a:t>је </a:t>
            </a:r>
            <a:r>
              <a:rPr lang="x-none" sz="1600" smtClean="0">
                <a:latin typeface="Palatino Linotype" pitchFamily="18" charset="0"/>
              </a:rPr>
              <a:t>немогућности </a:t>
            </a:r>
            <a:r>
              <a:rPr lang="x-none" sz="1600" dirty="0" smtClean="0">
                <a:latin typeface="Palatino Linotype" pitchFamily="18" charset="0"/>
              </a:rPr>
              <a:t>отицања жучи у танко црево, при чему мањак </a:t>
            </a:r>
            <a:r>
              <a:rPr lang="x-none" sz="1600" dirty="0" err="1" smtClean="0">
                <a:latin typeface="Palatino Linotype" pitchFamily="18" charset="0"/>
              </a:rPr>
              <a:t>билирубина</a:t>
            </a:r>
            <a:r>
              <a:rPr lang="x-none" sz="1600" dirty="0" smtClean="0">
                <a:latin typeface="Palatino Linotype" pitchFamily="18" charset="0"/>
              </a:rPr>
              <a:t> доводи </a:t>
            </a:r>
            <a:r>
              <a:rPr lang="x-none" sz="1600" smtClean="0">
                <a:latin typeface="Palatino Linotype" pitchFamily="18" charset="0"/>
              </a:rPr>
              <a:t>до ахоличне</a:t>
            </a:r>
            <a:r>
              <a:rPr lang="sr-Cyrl-RS" sz="1600" dirty="0" smtClean="0">
                <a:latin typeface="Palatino Linotype" pitchFamily="18" charset="0"/>
              </a:rPr>
              <a:t>-бледе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столице, а његово нагомилавање у крви и појачано излучивање </a:t>
            </a:r>
            <a:r>
              <a:rPr lang="x-none" sz="1600" smtClean="0">
                <a:latin typeface="Palatino Linotype" pitchFamily="18" charset="0"/>
              </a:rPr>
              <a:t>мокраћом </a:t>
            </a:r>
            <a:r>
              <a:rPr lang="sr-Cyrl-RS" sz="1600" dirty="0" smtClean="0">
                <a:latin typeface="Palatino Linotype" pitchFamily="18" charset="0"/>
              </a:rPr>
              <a:t>до </a:t>
            </a:r>
            <a:r>
              <a:rPr lang="x-none" sz="1600" smtClean="0">
                <a:latin typeface="Palatino Linotype" pitchFamily="18" charset="0"/>
              </a:rPr>
              <a:t>тамн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пребојеност</a:t>
            </a:r>
            <a:r>
              <a:rPr lang="sr-Cyrl-RS" sz="1600" dirty="0" smtClean="0">
                <a:latin typeface="Palatino Linotype" pitchFamily="18" charset="0"/>
              </a:rPr>
              <a:t>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мокраће (као </a:t>
            </a:r>
            <a:r>
              <a:rPr lang="x-none" sz="1600" smtClean="0">
                <a:latin typeface="Palatino Linotype" pitchFamily="18" charset="0"/>
              </a:rPr>
              <a:t>тамно пиво)</a:t>
            </a:r>
            <a:r>
              <a:rPr lang="sr-Cyrl-RS" sz="1600" dirty="0" smtClean="0">
                <a:latin typeface="Palatino Linotype" pitchFamily="18" charset="0"/>
              </a:rPr>
              <a:t>, док је с</a:t>
            </a:r>
            <a:r>
              <a:rPr lang="x-none" sz="1600" smtClean="0">
                <a:latin typeface="Palatino Linotype" pitchFamily="18" charset="0"/>
              </a:rPr>
              <a:t>враб </a:t>
            </a:r>
            <a:r>
              <a:rPr lang="x-none" sz="1600" dirty="0" smtClean="0">
                <a:latin typeface="Palatino Linotype" pitchFamily="18" charset="0"/>
              </a:rPr>
              <a:t>по кожи је последица таложења жучних соли око нервних завшетака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sr-Cyrl-RS" sz="1600" dirty="0" smtClean="0">
                <a:latin typeface="Palatino Linotype" pitchFamily="18" charset="0"/>
              </a:rPr>
              <a:t>Л</a:t>
            </a:r>
            <a:r>
              <a:rPr lang="x-none" sz="1600" smtClean="0">
                <a:latin typeface="Palatino Linotype" pitchFamily="18" charset="0"/>
              </a:rPr>
              <a:t>абораторијски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показатељи </a:t>
            </a:r>
            <a:r>
              <a:rPr lang="x-none" sz="1600" smtClean="0">
                <a:latin typeface="Palatino Linotype" pitchFamily="18" charset="0"/>
              </a:rPr>
              <a:t>опструктивн</a:t>
            </a:r>
            <a:r>
              <a:rPr lang="sr-Cyrl-RS" sz="1600" dirty="0" smtClean="0">
                <a:latin typeface="Palatino Linotype" pitchFamily="18" charset="0"/>
              </a:rPr>
              <a:t>ог</a:t>
            </a:r>
            <a:r>
              <a:rPr lang="x-none" sz="1600" smtClean="0">
                <a:latin typeface="Palatino Linotype" pitchFamily="18" charset="0"/>
              </a:rPr>
              <a:t> иктеруса</a:t>
            </a:r>
            <a:r>
              <a:rPr lang="sr-Cyrl-RS" sz="1600" dirty="0" smtClean="0">
                <a:latin typeface="Palatino Linotype" pitchFamily="18" charset="0"/>
              </a:rPr>
              <a:t> (повишене вредности билирубина, </a:t>
            </a:r>
            <a:r>
              <a:rPr lang="en-US" sz="1600" dirty="0" smtClean="0">
                <a:latin typeface="Palatino Linotype" pitchFamily="18" charset="0"/>
              </a:rPr>
              <a:t>ALP)</a:t>
            </a:r>
            <a:r>
              <a:rPr lang="x-none" sz="1600" smtClean="0">
                <a:latin typeface="Palatino Linotype" pitchFamily="18" charset="0"/>
              </a:rPr>
              <a:t>, oбично </a:t>
            </a:r>
            <a:r>
              <a:rPr lang="sr-Cyrl-RS" sz="1600" dirty="0" smtClean="0">
                <a:latin typeface="Palatino Linotype" pitchFamily="18" charset="0"/>
              </a:rPr>
              <a:t>расту временом, м</a:t>
            </a:r>
            <a:r>
              <a:rPr lang="x-none" sz="1600" smtClean="0">
                <a:latin typeface="Palatino Linotype" pitchFamily="18" charset="0"/>
              </a:rPr>
              <a:t>ада </a:t>
            </a:r>
            <a:r>
              <a:rPr lang="x-none" sz="1600" dirty="0" smtClean="0">
                <a:latin typeface="Palatino Linotype" pitchFamily="18" charset="0"/>
              </a:rPr>
              <a:t>може бити присутна и </a:t>
            </a:r>
            <a:r>
              <a:rPr lang="x-none" sz="1600" smtClean="0">
                <a:latin typeface="Palatino Linotype" pitchFamily="18" charset="0"/>
              </a:rPr>
              <a:t>интермитентна опструкција</a:t>
            </a:r>
            <a:r>
              <a:rPr lang="sr-Cyrl-RS" sz="1600" dirty="0" smtClean="0">
                <a:latin typeface="Palatino Linotype" pitchFamily="18" charset="0"/>
              </a:rPr>
              <a:t> због</a:t>
            </a:r>
            <a:r>
              <a:rPr lang="x-none" sz="1600" smtClean="0">
                <a:latin typeface="Palatino Linotype" pitchFamily="18" charset="0"/>
              </a:rPr>
              <a:t> туморске некрозе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sr-Cyrl-RS" sz="1600" dirty="0" smtClean="0">
                <a:latin typeface="Palatino Linotype" pitchFamily="18" charset="0"/>
              </a:rPr>
              <a:t>Жутица</a:t>
            </a:r>
            <a:r>
              <a:rPr lang="x-none" sz="1600" smtClean="0">
                <a:latin typeface="Palatino Linotype" pitchFamily="18" charset="0"/>
              </a:rPr>
              <a:t> се </a:t>
            </a:r>
            <a:r>
              <a:rPr lang="sr-Cyrl-RS" sz="1600" dirty="0" smtClean="0">
                <a:latin typeface="Palatino Linotype" pitchFamily="18" charset="0"/>
              </a:rPr>
              <a:t>ретко </a:t>
            </a:r>
            <a:r>
              <a:rPr lang="x-none" sz="1600" smtClean="0">
                <a:latin typeface="Palatino Linotype" pitchFamily="18" charset="0"/>
              </a:rPr>
              <a:t>јавља </a:t>
            </a:r>
            <a:r>
              <a:rPr lang="x-none" sz="1600" dirty="0" smtClean="0">
                <a:latin typeface="Palatino Linotype" pitchFamily="18" charset="0"/>
              </a:rPr>
              <a:t>код тумора тела и репа панкреаса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а њена појава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обично је узрокована </a:t>
            </a:r>
            <a:r>
              <a:rPr lang="x-none" sz="1600" dirty="0" err="1" smtClean="0">
                <a:latin typeface="Palatino Linotype" pitchFamily="18" charset="0"/>
              </a:rPr>
              <a:t>местастазама</a:t>
            </a:r>
            <a:r>
              <a:rPr lang="x-none" sz="1600" dirty="0" smtClean="0">
                <a:latin typeface="Palatino Linotype" pitchFamily="18" charset="0"/>
              </a:rPr>
              <a:t> у јетри или лимфним чворовима у порти </a:t>
            </a:r>
            <a:r>
              <a:rPr lang="x-none" sz="1600" dirty="0" err="1" smtClean="0">
                <a:latin typeface="Palatino Linotype" pitchFamily="18" charset="0"/>
              </a:rPr>
              <a:t>хепатис</a:t>
            </a:r>
            <a:r>
              <a:rPr lang="x-none" sz="1600" dirty="0" smtClean="0">
                <a:latin typeface="Palatino Linotype" pitchFamily="18" charset="0"/>
              </a:rPr>
              <a:t>, што доводи до </a:t>
            </a:r>
            <a:r>
              <a:rPr lang="x-none" sz="1600" err="1" smtClean="0">
                <a:latin typeface="Palatino Linotype" pitchFamily="18" charset="0"/>
              </a:rPr>
              <a:t>билијарне</a:t>
            </a:r>
            <a:r>
              <a:rPr lang="x-none" sz="1600" smtClean="0">
                <a:latin typeface="Palatino Linotype" pitchFamily="18" charset="0"/>
              </a:rPr>
              <a:t> опструкције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КАРЦИНОМ ПАНКРЕАСА-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262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5344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smtClean="0">
                <a:solidFill>
                  <a:srgbClr val="FF0000"/>
                </a:solidFill>
                <a:latin typeface="Palatino Linotype" pitchFamily="18" charset="0"/>
              </a:rPr>
              <a:t>БОЛ</a:t>
            </a:r>
            <a:endParaRPr lang="x-none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x-none" smtClean="0">
                <a:latin typeface="Palatino Linotype" pitchFamily="18" charset="0"/>
              </a:rPr>
              <a:t>оследица инфилтрације нервних влакана око горње мезентеричне артерије и трункуса целијакуса </a:t>
            </a: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mtClean="0">
                <a:latin typeface="Palatino Linotype" pitchFamily="18" charset="0"/>
              </a:rPr>
              <a:t>Мукла</a:t>
            </a:r>
            <a:r>
              <a:rPr lang="x-none" dirty="0" smtClean="0">
                <a:latin typeface="Palatino Linotype" pitchFamily="18" charset="0"/>
              </a:rPr>
              <a:t>, интензивна, континуирана и </a:t>
            </a:r>
            <a:r>
              <a:rPr lang="x-none" smtClean="0">
                <a:latin typeface="Palatino Linotype" pitchFamily="18" charset="0"/>
              </a:rPr>
              <a:t>јача ноћу</a:t>
            </a:r>
            <a:r>
              <a:rPr lang="sr-Cyrl-RS" dirty="0" smtClean="0">
                <a:latin typeface="Palatino Linotype" pitchFamily="18" charset="0"/>
              </a:rPr>
              <a:t>, шири се </a:t>
            </a:r>
            <a:r>
              <a:rPr lang="x-none" smtClean="0">
                <a:latin typeface="Palatino Linotype" pitchFamily="18" charset="0"/>
              </a:rPr>
              <a:t> </a:t>
            </a:r>
            <a:r>
              <a:rPr lang="x-none" dirty="0" smtClean="0">
                <a:latin typeface="Palatino Linotype" pitchFamily="18" charset="0"/>
              </a:rPr>
              <a:t>у леђа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Смањује се </a:t>
            </a:r>
            <a:r>
              <a:rPr lang="x-none" smtClean="0">
                <a:latin typeface="Palatino Linotype" pitchFamily="18" charset="0"/>
              </a:rPr>
              <a:t>у </a:t>
            </a:r>
            <a:r>
              <a:rPr lang="x-none" dirty="0" smtClean="0">
                <a:latin typeface="Palatino Linotype" pitchFamily="18" charset="0"/>
              </a:rPr>
              <a:t>седећем положају са обгрљеним коленима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smtClean="0">
                <a:latin typeface="Palatino Linotype" pitchFamily="18" charset="0"/>
              </a:rPr>
              <a:t>Код </a:t>
            </a:r>
            <a:r>
              <a:rPr lang="x-none" dirty="0" err="1" smtClean="0">
                <a:latin typeface="Palatino Linotype" pitchFamily="18" charset="0"/>
              </a:rPr>
              <a:t>карцинома</a:t>
            </a:r>
            <a:r>
              <a:rPr lang="x-none" dirty="0" smtClean="0">
                <a:latin typeface="Palatino Linotype" pitchFamily="18" charset="0"/>
              </a:rPr>
              <a:t> </a:t>
            </a:r>
            <a:r>
              <a:rPr lang="x-none" smtClean="0">
                <a:latin typeface="Palatino Linotype" pitchFamily="18" charset="0"/>
              </a:rPr>
              <a:t>главе </a:t>
            </a:r>
            <a:r>
              <a:rPr lang="sr-Cyrl-RS" dirty="0" smtClean="0">
                <a:latin typeface="Palatino Linotype" pitchFamily="18" charset="0"/>
              </a:rPr>
              <a:t>обично</a:t>
            </a:r>
            <a:r>
              <a:rPr lang="x-none" smtClean="0">
                <a:latin typeface="Palatino Linotype" pitchFamily="18" charset="0"/>
              </a:rPr>
              <a:t> </a:t>
            </a:r>
            <a:r>
              <a:rPr lang="x-none" dirty="0" smtClean="0">
                <a:latin typeface="Palatino Linotype" pitchFamily="18" charset="0"/>
              </a:rPr>
              <a:t>у </a:t>
            </a:r>
            <a:r>
              <a:rPr lang="x-none" dirty="0" err="1" smtClean="0">
                <a:latin typeface="Palatino Linotype" pitchFamily="18" charset="0"/>
              </a:rPr>
              <a:t>епигастријуму</a:t>
            </a:r>
            <a:r>
              <a:rPr lang="x-none" dirty="0" smtClean="0">
                <a:latin typeface="Palatino Linotype" pitchFamily="18" charset="0"/>
              </a:rPr>
              <a:t> и десном </a:t>
            </a:r>
            <a:r>
              <a:rPr lang="x-none" smtClean="0">
                <a:latin typeface="Palatino Linotype" pitchFamily="18" charset="0"/>
              </a:rPr>
              <a:t>горњем квадранту</a:t>
            </a:r>
            <a:r>
              <a:rPr lang="sr-Cyrl-RS" dirty="0" smtClean="0">
                <a:latin typeface="Palatino Linotype" pitchFamily="18" charset="0"/>
              </a:rPr>
              <a:t>. Тада може да се палпира напета, увећана жична кесица(</a:t>
            </a:r>
            <a:r>
              <a:rPr lang="en-US" dirty="0" smtClean="0">
                <a:latin typeface="Palatino Linotype" pitchFamily="18" charset="0"/>
              </a:rPr>
              <a:t>Courvoisier-</a:t>
            </a:r>
            <a:r>
              <a:rPr lang="sr-Cyrl-RS" dirty="0" smtClean="0">
                <a:latin typeface="Palatino Linotype" pitchFamily="18" charset="0"/>
              </a:rPr>
              <a:t>ов знак)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smtClean="0">
                <a:latin typeface="Palatino Linotype" pitchFamily="18" charset="0"/>
              </a:rPr>
              <a:t>Код </a:t>
            </a:r>
            <a:r>
              <a:rPr lang="x-none" dirty="0" err="1" smtClean="0">
                <a:latin typeface="Palatino Linotype" pitchFamily="18" charset="0"/>
              </a:rPr>
              <a:t>карцинома</a:t>
            </a:r>
            <a:r>
              <a:rPr lang="x-none" dirty="0" smtClean="0">
                <a:latin typeface="Palatino Linotype" pitchFamily="18" charset="0"/>
              </a:rPr>
              <a:t> тела и репа у медијалној линији, односно у левом горњем квадранту</a:t>
            </a:r>
          </a:p>
          <a:p>
            <a:pPr marL="285750" indent="-285750"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КАРЦИНОМ ПАНКРЕАСА-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487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534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 smtClean="0">
                <a:solidFill>
                  <a:srgbClr val="FF0000"/>
                </a:solidFill>
                <a:latin typeface="Palatino Linotype" pitchFamily="18" charset="0"/>
              </a:rPr>
              <a:t>МРШАВЉЕЊЕ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Често присутна</a:t>
            </a:r>
            <a:r>
              <a:rPr lang="x-none" smtClean="0">
                <a:latin typeface="Palatino Linotype" pitchFamily="18" charset="0"/>
              </a:rPr>
              <a:t> </a:t>
            </a:r>
            <a:r>
              <a:rPr lang="x-none" dirty="0" smtClean="0">
                <a:latin typeface="Palatino Linotype" pitchFamily="18" charset="0"/>
              </a:rPr>
              <a:t>код тумора тела и репа панкреаса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 smtClean="0">
                <a:latin typeface="Palatino Linotype" pitchFamily="18" charset="0"/>
              </a:rPr>
              <a:t>РЕЂИ СИМПТОМИ: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Крварење: х</a:t>
            </a:r>
            <a:r>
              <a:rPr lang="x-none" smtClean="0">
                <a:latin typeface="Palatino Linotype" pitchFamily="18" charset="0"/>
              </a:rPr>
              <a:t>ематемеза </a:t>
            </a:r>
            <a:r>
              <a:rPr lang="x-none" dirty="0" smtClean="0">
                <a:latin typeface="Palatino Linotype" pitchFamily="18" charset="0"/>
              </a:rPr>
              <a:t>и </a:t>
            </a:r>
            <a:r>
              <a:rPr lang="x-none" dirty="0" err="1" smtClean="0">
                <a:latin typeface="Palatino Linotype" pitchFamily="18" charset="0"/>
              </a:rPr>
              <a:t>мелена</a:t>
            </a:r>
            <a:r>
              <a:rPr lang="x-none" dirty="0" smtClean="0">
                <a:latin typeface="Palatino Linotype" pitchFamily="18" charset="0"/>
              </a:rPr>
              <a:t>-код инфилтрације тумора у </a:t>
            </a:r>
            <a:r>
              <a:rPr lang="x-none" dirty="0" err="1" smtClean="0">
                <a:latin typeface="Palatino Linotype" pitchFamily="18" charset="0"/>
              </a:rPr>
              <a:t>дванестопалачно</a:t>
            </a:r>
            <a:r>
              <a:rPr lang="x-none" dirty="0" smtClean="0">
                <a:latin typeface="Palatino Linotype" pitchFamily="18" charset="0"/>
              </a:rPr>
              <a:t> црево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smtClean="0">
                <a:latin typeface="Palatino Linotype" pitchFamily="18" charset="0"/>
              </a:rPr>
              <a:t>Мучнина и повраћање-опструкција у пасажи желуца и дванаестопалачног црева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 smtClean="0">
                <a:latin typeface="Palatino Linotype" pitchFamily="18" charset="0"/>
              </a:rPr>
              <a:t>Холангитиси</a:t>
            </a:r>
            <a:r>
              <a:rPr lang="x-none" dirty="0" smtClean="0">
                <a:latin typeface="Palatino Linotype" pitchFamily="18" charset="0"/>
              </a:rPr>
              <a:t> и </a:t>
            </a:r>
            <a:r>
              <a:rPr lang="x-none" dirty="0" err="1" smtClean="0">
                <a:latin typeface="Palatino Linotype" pitchFamily="18" charset="0"/>
              </a:rPr>
              <a:t>панкреатитиси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 smtClean="0">
                <a:latin typeface="Palatino Linotype" pitchFamily="18" charset="0"/>
              </a:rPr>
              <a:t>Дистензија</a:t>
            </a:r>
            <a:r>
              <a:rPr lang="x-none" dirty="0" smtClean="0">
                <a:latin typeface="Palatino Linotype" pitchFamily="18" charset="0"/>
              </a:rPr>
              <a:t> абдомена или </a:t>
            </a:r>
            <a:r>
              <a:rPr lang="x-none" dirty="0" err="1" smtClean="0">
                <a:latin typeface="Palatino Linotype" pitchFamily="18" charset="0"/>
              </a:rPr>
              <a:t>палпабилна</a:t>
            </a:r>
            <a:r>
              <a:rPr lang="x-none" dirty="0" smtClean="0">
                <a:latin typeface="Palatino Linotype" pitchFamily="18" charset="0"/>
              </a:rPr>
              <a:t> маса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mtClean="0">
                <a:latin typeface="Palatino Linotype" pitchFamily="18" charset="0"/>
              </a:rPr>
              <a:t>Мигрирајући тромбофлебитис</a:t>
            </a:r>
            <a:r>
              <a:rPr lang="sr-Cyrl-RS" dirty="0" smtClean="0">
                <a:latin typeface="Palatino Linotype" pitchFamily="18" charset="0"/>
              </a:rPr>
              <a:t>, венске тромбозе, дијабетес мелитус...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mtClean="0">
                <a:latin typeface="Palatino Linotype" pitchFamily="18" charset="0"/>
              </a:rPr>
              <a:t>Психијатријски поремећаји (депресија-дуготрајна бол)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КАРЦИНОМ ПАНКРЕАСА-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КЛИНИЧКА СЛИКА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190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533400"/>
            <a:ext cx="8305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dirty="0" smtClean="0"/>
          </a:p>
          <a:p>
            <a:pPr algn="just" fontAlgn="t"/>
            <a:r>
              <a:rPr lang="sr-Cyrl-RS" b="1" dirty="0" smtClean="0">
                <a:latin typeface="Palatino Linotype" pitchFamily="18" charset="0"/>
              </a:rPr>
              <a:t>Л</a:t>
            </a:r>
            <a:r>
              <a:rPr lang="x-none" b="1" smtClean="0">
                <a:latin typeface="Palatino Linotype" pitchFamily="18" charset="0"/>
              </a:rPr>
              <a:t>абораторијск</a:t>
            </a:r>
            <a:r>
              <a:rPr lang="sr-Cyrl-RS" b="1" dirty="0" smtClean="0">
                <a:latin typeface="Palatino Linotype" pitchFamily="18" charset="0"/>
              </a:rPr>
              <a:t>е</a:t>
            </a:r>
            <a:r>
              <a:rPr lang="x-none" b="1" smtClean="0">
                <a:latin typeface="Palatino Linotype" pitchFamily="18" charset="0"/>
              </a:rPr>
              <a:t> </a:t>
            </a:r>
            <a:r>
              <a:rPr lang="sr-Cyrl-RS" b="1" dirty="0" smtClean="0">
                <a:latin typeface="Palatino Linotype" pitchFamily="18" charset="0"/>
              </a:rPr>
              <a:t>анализе:</a:t>
            </a:r>
            <a:endParaRPr lang="x-none" b="1" smtClean="0">
              <a:latin typeface="Palatino Linotype" pitchFamily="18" charset="0"/>
            </a:endParaRPr>
          </a:p>
          <a:p>
            <a:pPr algn="just" fontAlgn="t"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Алкална фосфатаза↑ (опструкција д. холедохуса)</a:t>
            </a:r>
          </a:p>
          <a:p>
            <a:pPr algn="just" fontAlgn="t"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Хемоглобин</a:t>
            </a:r>
            <a:r>
              <a:rPr lang="x-none" smtClean="0">
                <a:latin typeface="Palatino Linotype" pitchFamily="18" charset="0"/>
              </a:rPr>
              <a:t>↓ (</a:t>
            </a:r>
            <a:r>
              <a:rPr lang="sr-Cyrl-RS" dirty="0" smtClean="0">
                <a:latin typeface="Palatino Linotype" pitchFamily="18" charset="0"/>
              </a:rPr>
              <a:t>инфилтрација</a:t>
            </a:r>
            <a:r>
              <a:rPr lang="x-none" smtClean="0">
                <a:latin typeface="Palatino Linotype" pitchFamily="18" charset="0"/>
              </a:rPr>
              <a:t> дванаестоплачно</a:t>
            </a:r>
            <a:r>
              <a:rPr lang="sr-Cyrl-RS" dirty="0" smtClean="0">
                <a:latin typeface="Palatino Linotype" pitchFamily="18" charset="0"/>
              </a:rPr>
              <a:t>г</a:t>
            </a:r>
            <a:r>
              <a:rPr lang="x-none" smtClean="0">
                <a:latin typeface="Palatino Linotype" pitchFamily="18" charset="0"/>
              </a:rPr>
              <a:t> црев</a:t>
            </a:r>
            <a:r>
              <a:rPr lang="sr-Cyrl-RS" dirty="0" smtClean="0">
                <a:latin typeface="Palatino Linotype" pitchFamily="18" charset="0"/>
              </a:rPr>
              <a:t>а, манифестно крварење или </a:t>
            </a:r>
            <a:r>
              <a:rPr lang="x-none" smtClean="0">
                <a:latin typeface="Palatino Linotype" pitchFamily="18" charset="0"/>
              </a:rPr>
              <a:t>позитиван тест на окултно крварење у столици)</a:t>
            </a:r>
          </a:p>
          <a:p>
            <a:pPr algn="just" fontAlgn="t"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Билирубин↑ (претежно коњуговани</a:t>
            </a:r>
            <a:r>
              <a:rPr lang="sr-Cyrl-RS" dirty="0" smtClean="0">
                <a:latin typeface="Palatino Linotype" pitchFamily="18" charset="0"/>
              </a:rPr>
              <a:t>/д</a:t>
            </a:r>
            <a:r>
              <a:rPr lang="x-none" smtClean="0">
                <a:latin typeface="Palatino Linotype" pitchFamily="18" charset="0"/>
              </a:rPr>
              <a:t>иректни</a:t>
            </a:r>
            <a:r>
              <a:rPr lang="sr-Cyrl-RS" dirty="0" smtClean="0">
                <a:latin typeface="Palatino Linotype" pitchFamily="18" charset="0"/>
              </a:rPr>
              <a:t>/, </a:t>
            </a:r>
            <a:r>
              <a:rPr lang="x-none" smtClean="0">
                <a:latin typeface="Palatino Linotype" pitchFamily="18" charset="0"/>
              </a:rPr>
              <a:t>опструкција д. холедохуса) </a:t>
            </a:r>
            <a:endParaRPr lang="sr-Cyrl-RS" dirty="0" smtClean="0">
              <a:latin typeface="Palatino Linotype" pitchFamily="18" charset="0"/>
            </a:endParaRPr>
          </a:p>
          <a:p>
            <a:pPr algn="just" fontAlgn="t"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GGT↑ (опструкција д. холедохуса)</a:t>
            </a:r>
          </a:p>
          <a:p>
            <a:pPr algn="just" fontAlgn="t"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Укупни протеини↓</a:t>
            </a:r>
          </a:p>
          <a:p>
            <a:pPr algn="just" fontAlgn="t"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Амилазе↑</a:t>
            </a:r>
          </a:p>
          <a:p>
            <a:pPr algn="just"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Трипсин↓</a:t>
            </a:r>
          </a:p>
          <a:p>
            <a:pPr algn="just" fontAlgn="t"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CA 19-9 (</a:t>
            </a:r>
            <a:r>
              <a:rPr lang="en-US" dirty="0" smtClean="0">
                <a:latin typeface="Palatino Linotype" pitchFamily="18" charset="0"/>
              </a:rPr>
              <a:t>&gt; 40 </a:t>
            </a:r>
            <a:r>
              <a:rPr lang="x-none" smtClean="0">
                <a:latin typeface="Palatino Linotype" pitchFamily="18" charset="0"/>
              </a:rPr>
              <a:t>U/ml) ↑-код 70% болесника</a:t>
            </a:r>
            <a:r>
              <a:rPr lang="sr-Cyrl-RS" dirty="0" smtClean="0">
                <a:latin typeface="Palatino Linotype" pitchFamily="18" charset="0"/>
              </a:rPr>
              <a:t>  </a:t>
            </a:r>
            <a:r>
              <a:rPr lang="x-none" smtClean="0">
                <a:latin typeface="Palatino Linotype" pitchFamily="18" charset="0"/>
              </a:rPr>
              <a:t>(повишен код 60% болесника са карциномом жучне кесе и жучних путева, код 2% болесника са акутним и хроничним панкреатитисом, бенигним болестима билијарног тракта и хроничним болестима јетре)</a:t>
            </a:r>
          </a:p>
          <a:p>
            <a:pPr algn="just" fontAlgn="t"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CEA↑</a:t>
            </a:r>
          </a:p>
          <a:p>
            <a:pPr algn="just">
              <a:buFont typeface="Arial" pitchFamily="34" charset="0"/>
              <a:buChar char="•"/>
            </a:pPr>
            <a:r>
              <a:rPr lang="x-none" smtClean="0">
                <a:latin typeface="Palatino Linotype" pitchFamily="18" charset="0"/>
              </a:rPr>
              <a:t>AFP↑</a:t>
            </a:r>
            <a:endParaRPr lang="en-US" dirty="0" smtClean="0">
              <a:latin typeface="Palatino Linotype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КАРЦИНОМ ПАНКРЕАСА-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дијагноза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36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КАРЦИНОМ ПАНКРЕАСА-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визуализационе методе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457200"/>
            <a:ext cx="77724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endParaRPr lang="x-none" b="1" smtClean="0"/>
          </a:p>
          <a:p>
            <a:pPr fontAlgn="t"/>
            <a:r>
              <a:rPr lang="x-none" sz="2000" b="1" smtClean="0">
                <a:latin typeface="Palatino Linotype" pitchFamily="18" charset="0"/>
              </a:rPr>
              <a:t>Неинвазивне методе</a:t>
            </a:r>
            <a:r>
              <a:rPr lang="sr-Cyrl-RS" sz="2000" b="1" dirty="0" smtClean="0">
                <a:latin typeface="Palatino Linotype" pitchFamily="18" charset="0"/>
              </a:rPr>
              <a:t>:</a:t>
            </a:r>
          </a:p>
          <a:p>
            <a:pPr fontAlgn="t"/>
            <a:endParaRPr lang="x-none" sz="2000" b="1" smtClean="0">
              <a:latin typeface="Palatino Linotype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x-none" sz="2000" smtClean="0">
                <a:latin typeface="Palatino Linotype" pitchFamily="18" charset="0"/>
              </a:rPr>
              <a:t>УЗВ абдомена</a:t>
            </a:r>
          </a:p>
          <a:p>
            <a:pPr fontAlgn="t">
              <a:buFont typeface="Arial" pitchFamily="34" charset="0"/>
              <a:buChar char="•"/>
            </a:pPr>
            <a:r>
              <a:rPr lang="x-none" sz="2000" smtClean="0">
                <a:latin typeface="Palatino Linotype" pitchFamily="18" charset="0"/>
              </a:rPr>
              <a:t>Стандардни ЦТ</a:t>
            </a:r>
          </a:p>
          <a:p>
            <a:pPr fontAlgn="t">
              <a:buFont typeface="Arial" pitchFamily="34" charset="0"/>
              <a:buChar char="•"/>
            </a:pPr>
            <a:r>
              <a:rPr lang="x-none" sz="2000" smtClean="0">
                <a:latin typeface="Palatino Linotype" pitchFamily="18" charset="0"/>
              </a:rPr>
              <a:t>Спирални ЦТ</a:t>
            </a:r>
          </a:p>
          <a:p>
            <a:pPr fontAlgn="t">
              <a:buFont typeface="Arial" pitchFamily="34" charset="0"/>
              <a:buChar char="•"/>
            </a:pPr>
            <a:r>
              <a:rPr lang="x-none" sz="2000" smtClean="0">
                <a:latin typeface="Palatino Linotype" pitchFamily="18" charset="0"/>
              </a:rPr>
              <a:t>НМР, МРЦП</a:t>
            </a:r>
            <a:endParaRPr lang="sr-Cyrl-RS" sz="2000" dirty="0" smtClean="0">
              <a:latin typeface="Palatino Linotype" pitchFamily="18" charset="0"/>
            </a:endParaRPr>
          </a:p>
          <a:p>
            <a:pPr fontAlgn="t"/>
            <a:endParaRPr lang="sr-Cyrl-RS" sz="2000" smtClean="0">
              <a:latin typeface="Palatino Linotype" pitchFamily="18" charset="0"/>
            </a:endParaRPr>
          </a:p>
          <a:p>
            <a:pPr fontAlgn="t"/>
            <a:endParaRPr lang="x-none" sz="2000" smtClean="0">
              <a:latin typeface="Palatino Linotype" pitchFamily="18" charset="0"/>
            </a:endParaRPr>
          </a:p>
          <a:p>
            <a:pPr fontAlgn="t"/>
            <a:r>
              <a:rPr lang="x-none" sz="2000" b="1" smtClean="0">
                <a:latin typeface="Palatino Linotype" pitchFamily="18" charset="0"/>
              </a:rPr>
              <a:t>Инвазивне методе</a:t>
            </a:r>
            <a:r>
              <a:rPr lang="sr-Cyrl-RS" sz="2000" dirty="0" smtClean="0">
                <a:latin typeface="Palatino Linotype" pitchFamily="18" charset="0"/>
              </a:rPr>
              <a:t>:</a:t>
            </a:r>
          </a:p>
          <a:p>
            <a:pPr fontAlgn="t"/>
            <a:endParaRPr lang="x-none" sz="2000" b="1" smtClean="0">
              <a:latin typeface="Palatino Linotype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x-none" sz="2000" smtClean="0">
                <a:latin typeface="Palatino Linotype" pitchFamily="18" charset="0"/>
              </a:rPr>
              <a:t>ЕРЦП-златни стандард</a:t>
            </a:r>
          </a:p>
          <a:p>
            <a:pPr fontAlgn="t">
              <a:buFont typeface="Arial" pitchFamily="34" charset="0"/>
              <a:buChar char="•"/>
            </a:pPr>
            <a:r>
              <a:rPr lang="x-none" sz="2000" smtClean="0">
                <a:latin typeface="Palatino Linotype" pitchFamily="18" charset="0"/>
              </a:rPr>
              <a:t>Апсирацијска пункција под контролом УЗВ </a:t>
            </a:r>
          </a:p>
          <a:p>
            <a:pPr>
              <a:buFont typeface="Arial" pitchFamily="34" charset="0"/>
              <a:buChar char="•"/>
            </a:pPr>
            <a:r>
              <a:rPr lang="x-none" sz="2000" smtClean="0">
                <a:latin typeface="Palatino Linotype" pitchFamily="18" charset="0"/>
              </a:rPr>
              <a:t>Апсирацијска пункција под контролом ЦТ</a:t>
            </a:r>
          </a:p>
          <a:p>
            <a:pPr>
              <a:buFont typeface="Arial" pitchFamily="34" charset="0"/>
              <a:buChar char="•"/>
            </a:pPr>
            <a:r>
              <a:rPr lang="x-none" sz="2000" smtClean="0">
                <a:latin typeface="Palatino Linotype" pitchFamily="18" charset="0"/>
              </a:rPr>
              <a:t>Ендоскопски УЗВ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8416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504885"/>
            <a:ext cx="8610600" cy="6353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1600" b="1" dirty="0" smtClean="0">
                <a:latin typeface="Palatino Linotype" pitchFamily="18" charset="0"/>
              </a:rPr>
              <a:t>Радикална хируршка терапија</a:t>
            </a:r>
          </a:p>
          <a:p>
            <a:r>
              <a:rPr lang="x-none" sz="1600" b="1" dirty="0" err="1" smtClean="0">
                <a:latin typeface="Palatino Linotype" pitchFamily="18" charset="0"/>
              </a:rPr>
              <a:t>Whippleova</a:t>
            </a:r>
            <a:r>
              <a:rPr lang="x-none" sz="1600" b="1" dirty="0" smtClean="0">
                <a:latin typeface="Palatino Linotype" pitchFamily="18" charset="0"/>
              </a:rPr>
              <a:t> операција</a:t>
            </a:r>
            <a:r>
              <a:rPr lang="x-none" sz="1600" dirty="0" smtClean="0">
                <a:latin typeface="Palatino Linotype" pitchFamily="18" charset="0"/>
              </a:rPr>
              <a:t>-хируршка метода којом се одстрањују: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Глава панкреаса и </a:t>
            </a:r>
            <a:r>
              <a:rPr lang="x-none" sz="1600" dirty="0" err="1" smtClean="0">
                <a:latin typeface="Palatino Linotype" pitchFamily="18" charset="0"/>
              </a:rPr>
              <a:t>procesus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uncinatus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Дистална</a:t>
            </a:r>
            <a:r>
              <a:rPr lang="x-none" sz="1600" dirty="0" smtClean="0">
                <a:latin typeface="Palatino Linotype" pitchFamily="18" charset="0"/>
              </a:rPr>
              <a:t> половина или 2/3 желуца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Дуоденум</a:t>
            </a:r>
            <a:r>
              <a:rPr lang="x-none" sz="1600" dirty="0" smtClean="0">
                <a:latin typeface="Palatino Linotype" pitchFamily="18" charset="0"/>
              </a:rPr>
              <a:t> и 1-2 вијуге </a:t>
            </a:r>
            <a:r>
              <a:rPr lang="x-none" sz="1600" dirty="0" err="1" smtClean="0">
                <a:latin typeface="Palatino Linotype" pitchFamily="18" charset="0"/>
              </a:rPr>
              <a:t>јејунума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Дистални</a:t>
            </a:r>
            <a:r>
              <a:rPr lang="x-none" sz="1600" dirty="0" smtClean="0">
                <a:latin typeface="Palatino Linotype" pitchFamily="18" charset="0"/>
              </a:rPr>
              <a:t> део дуктуса </a:t>
            </a:r>
            <a:r>
              <a:rPr lang="x-none" sz="1600" dirty="0" err="1" smtClean="0">
                <a:latin typeface="Palatino Linotype" pitchFamily="18" charset="0"/>
              </a:rPr>
              <a:t>холедохуса</a:t>
            </a:r>
            <a:r>
              <a:rPr lang="x-none" sz="1600" dirty="0" smtClean="0">
                <a:latin typeface="Palatino Linotype" pitchFamily="18" charset="0"/>
              </a:rPr>
              <a:t> до изнад дуктуса </a:t>
            </a:r>
            <a:r>
              <a:rPr lang="x-none" sz="1600" dirty="0" err="1" smtClean="0">
                <a:latin typeface="Palatino Linotype" pitchFamily="18" charset="0"/>
              </a:rPr>
              <a:t>цистикуса</a:t>
            </a:r>
            <a:r>
              <a:rPr lang="x-none" sz="1600" dirty="0" smtClean="0">
                <a:latin typeface="Palatino Linotype" pitchFamily="18" charset="0"/>
              </a:rPr>
              <a:t> уз </a:t>
            </a:r>
            <a:r>
              <a:rPr lang="x-none" sz="1600" dirty="0" err="1" smtClean="0">
                <a:latin typeface="Palatino Linotype" pitchFamily="18" charset="0"/>
              </a:rPr>
              <a:t>одстрањење</a:t>
            </a:r>
            <a:r>
              <a:rPr lang="x-none" sz="1600" dirty="0" smtClean="0">
                <a:latin typeface="Palatino Linotype" pitchFamily="18" charset="0"/>
              </a:rPr>
              <a:t> жучне кесе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Парцијална </a:t>
            </a:r>
            <a:r>
              <a:rPr lang="x-none" sz="1600" dirty="0" err="1" smtClean="0">
                <a:latin typeface="Palatino Linotype" pitchFamily="18" charset="0"/>
              </a:rPr>
              <a:t>ресекција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оментума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Лимфаденектомија</a:t>
            </a:r>
            <a:endParaRPr lang="x-none" sz="1600" dirty="0" smtClean="0">
              <a:latin typeface="Palatino Linotype" pitchFamily="18" charset="0"/>
            </a:endParaRPr>
          </a:p>
          <a:p>
            <a:pPr fontAlgn="t"/>
            <a:r>
              <a:rPr lang="x-none" sz="1600" b="1" smtClean="0">
                <a:latin typeface="Palatino Linotype" pitchFamily="18" charset="0"/>
              </a:rPr>
              <a:t>Pylorus-preserving операција-</a:t>
            </a:r>
            <a:r>
              <a:rPr lang="x-none" sz="1600" smtClean="0">
                <a:latin typeface="Palatino Linotype" pitchFamily="18" charset="0"/>
              </a:rPr>
              <a:t>мање радикална операција код које се не одстрањује желудац са пилорусом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Папилектомија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Лева панкреатектомија-код тумора тела и репа панкреаса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Тотална дуоденопанкреатектомија-тумора који је захватио цео панкреас (дифузни тип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smtClean="0">
              <a:latin typeface="Palatino Linotype" pitchFamily="18" charset="0"/>
            </a:endParaRPr>
          </a:p>
          <a:p>
            <a:r>
              <a:rPr lang="x-none" sz="1600" b="1" smtClean="0">
                <a:latin typeface="Palatino Linotype" pitchFamily="18" charset="0"/>
              </a:rPr>
              <a:t>Палијативне методе лечења</a:t>
            </a:r>
            <a:endParaRPr lang="x-none" sz="1600" b="1">
              <a:latin typeface="Palatino Linotype" pitchFamily="18" charset="0"/>
            </a:endParaRPr>
          </a:p>
          <a:p>
            <a:pPr fontAlgn="t"/>
            <a:r>
              <a:rPr lang="x-none" sz="1600">
                <a:latin typeface="Palatino Linotype" pitchFamily="18" charset="0"/>
              </a:rPr>
              <a:t>Уклонити жутицу и </a:t>
            </a:r>
            <a:r>
              <a:rPr lang="x-none" sz="1600" smtClean="0">
                <a:latin typeface="Palatino Linotype" pitchFamily="18" charset="0"/>
              </a:rPr>
              <a:t>свраб</a:t>
            </a:r>
            <a:r>
              <a:rPr lang="sr-Cyrl-RS" sz="1600" dirty="0" smtClean="0">
                <a:latin typeface="Palatino Linotype" pitchFamily="18" charset="0"/>
              </a:rPr>
              <a:t>, о</a:t>
            </a:r>
            <a:r>
              <a:rPr lang="x-none" sz="1600" smtClean="0">
                <a:latin typeface="Palatino Linotype" pitchFamily="18" charset="0"/>
              </a:rPr>
              <a:t>држати </a:t>
            </a:r>
            <a:r>
              <a:rPr lang="x-none" sz="1600">
                <a:latin typeface="Palatino Linotype" pitchFamily="18" charset="0"/>
              </a:rPr>
              <a:t>проходност желуца и </a:t>
            </a:r>
            <a:r>
              <a:rPr lang="x-none" sz="1600" smtClean="0">
                <a:latin typeface="Palatino Linotype" pitchFamily="18" charset="0"/>
              </a:rPr>
              <a:t>д</a:t>
            </a:r>
            <a:r>
              <a:rPr lang="sr-Cyrl-RS" sz="1600" dirty="0" smtClean="0">
                <a:latin typeface="Palatino Linotype" pitchFamily="18" charset="0"/>
              </a:rPr>
              <a:t>уоденум</a:t>
            </a:r>
            <a:r>
              <a:rPr lang="x-none" sz="1600" smtClean="0">
                <a:latin typeface="Palatino Linotype" pitchFamily="18" charset="0"/>
              </a:rPr>
              <a:t>а</a:t>
            </a:r>
            <a:r>
              <a:rPr lang="sr-Cyrl-RS" sz="1600" dirty="0" smtClean="0">
                <a:latin typeface="Palatino Linotype" pitchFamily="18" charset="0"/>
              </a:rPr>
              <a:t>, к</a:t>
            </a:r>
            <a:r>
              <a:rPr lang="x-none" sz="1600" smtClean="0">
                <a:latin typeface="Palatino Linotype" pitchFamily="18" charset="0"/>
              </a:rPr>
              <a:t>онтролисати бол</a:t>
            </a:r>
            <a:r>
              <a:rPr lang="sr-Cyrl-RS" sz="1600" dirty="0" smtClean="0">
                <a:latin typeface="Palatino Linotype" pitchFamily="18" charset="0"/>
              </a:rPr>
              <a:t> (б</a:t>
            </a:r>
            <a:r>
              <a:rPr lang="x-none" sz="1600" smtClean="0">
                <a:latin typeface="Palatino Linotype" pitchFamily="18" charset="0"/>
              </a:rPr>
              <a:t>илиодигестивна анастомоза</a:t>
            </a:r>
            <a:r>
              <a:rPr lang="sr-Cyrl-RS" sz="1600" dirty="0" smtClean="0">
                <a:latin typeface="Palatino Linotype" pitchFamily="18" charset="0"/>
              </a:rPr>
              <a:t>, х</a:t>
            </a:r>
            <a:r>
              <a:rPr lang="x-none" sz="1600" smtClean="0">
                <a:latin typeface="Palatino Linotype" pitchFamily="18" charset="0"/>
              </a:rPr>
              <a:t>оледохо-гастро анастомоза</a:t>
            </a:r>
            <a:r>
              <a:rPr lang="sr-Cyrl-RS" sz="1600" dirty="0" smtClean="0">
                <a:latin typeface="Palatino Linotype" pitchFamily="18" charset="0"/>
              </a:rPr>
              <a:t>, х</a:t>
            </a:r>
            <a:r>
              <a:rPr lang="x-none" sz="1600" smtClean="0">
                <a:latin typeface="Palatino Linotype" pitchFamily="18" charset="0"/>
              </a:rPr>
              <a:t>олецисто-дуодено анастомоза</a:t>
            </a:r>
            <a:r>
              <a:rPr lang="sr-Cyrl-RS" sz="1600" dirty="0" smtClean="0">
                <a:latin typeface="Palatino Linotype" pitchFamily="18" charset="0"/>
              </a:rPr>
              <a:t>, х</a:t>
            </a:r>
            <a:r>
              <a:rPr lang="x-none" sz="1600" smtClean="0">
                <a:latin typeface="Palatino Linotype" pitchFamily="18" charset="0"/>
              </a:rPr>
              <a:t>епатико-јејуно анастомоза</a:t>
            </a:r>
            <a:r>
              <a:rPr lang="sr-Cyrl-RS" sz="1600" dirty="0" smtClean="0">
                <a:latin typeface="Palatino Linotype" pitchFamily="18" charset="0"/>
              </a:rPr>
              <a:t>, г</a:t>
            </a:r>
            <a:r>
              <a:rPr lang="x-none" sz="1600" smtClean="0">
                <a:latin typeface="Palatino Linotype" pitchFamily="18" charset="0"/>
              </a:rPr>
              <a:t>астроентероанастомоза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r>
              <a:rPr lang="x-none" sz="1600" b="1" smtClean="0">
                <a:latin typeface="Palatino Linotype" pitchFamily="18" charset="0"/>
              </a:rPr>
              <a:t> </a:t>
            </a:r>
            <a:endParaRPr lang="sr-Cyrl-RS" sz="1600" b="1" dirty="0" smtClean="0">
              <a:latin typeface="Palatino Linotype" pitchFamily="18" charset="0"/>
            </a:endParaRPr>
          </a:p>
          <a:p>
            <a:pPr fontAlgn="t"/>
            <a:r>
              <a:rPr lang="x-none" sz="1600" b="1" smtClean="0">
                <a:latin typeface="Palatino Linotype" pitchFamily="18" charset="0"/>
              </a:rPr>
              <a:t>Ендоскопска билијарна дренажа (ЕРЦП+ендопротеза-стент)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Перкутана билијарна дренажа</a:t>
            </a:r>
            <a:endParaRPr lang="x-none" sz="1600" b="1" smtClean="0">
              <a:latin typeface="Palatino Linotype" pitchFamily="18" charset="0"/>
            </a:endParaRPr>
          </a:p>
          <a:p>
            <a:pPr fontAlgn="t"/>
            <a:r>
              <a:rPr lang="x-none" sz="1600" b="1" smtClean="0">
                <a:latin typeface="Palatino Linotype" pitchFamily="18" charset="0"/>
              </a:rPr>
              <a:t>Лечење бола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Медикаментозна терапија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Перкутана блокада целијачног плексуса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Пероперативна аблација целијачног ганглиона</a:t>
            </a:r>
          </a:p>
          <a:p>
            <a:pPr fontAlgn="t"/>
            <a:r>
              <a:rPr lang="x-none" sz="1600" b="1" smtClean="0">
                <a:latin typeface="Palatino Linotype" pitchFamily="18" charset="0"/>
              </a:rPr>
              <a:t>Ра</a:t>
            </a:r>
            <a:r>
              <a:rPr lang="sr-Cyrl-RS" sz="1600" b="1" dirty="0" smtClean="0">
                <a:latin typeface="Palatino Linotype" pitchFamily="18" charset="0"/>
              </a:rPr>
              <a:t>диотерапија, хемиотерапија</a:t>
            </a:r>
            <a:endParaRPr lang="x-none" sz="160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КАРЦИНОМ ПАНКРЕАСА- </a:t>
            </a:r>
            <a:r>
              <a:rPr lang="sr-Cyrl-RS" sz="2000" b="1" dirty="0" smtClean="0">
                <a:solidFill>
                  <a:srgbClr val="00B0F0"/>
                </a:solidFill>
                <a:latin typeface="Palatino Linotype" pitchFamily="18" charset="0"/>
              </a:rPr>
              <a:t>ТЕРАПИЈА</a:t>
            </a:r>
            <a:endParaRPr lang="ru-RU" sz="20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300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751344"/>
            <a:ext cx="861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Заједнички </a:t>
            </a:r>
            <a:r>
              <a:rPr lang="x-none" sz="1600" dirty="0" smtClean="0">
                <a:latin typeface="Palatino Linotype" pitchFamily="18" charset="0"/>
              </a:rPr>
              <a:t>назив за туморе у подручју око ампуле (папиле </a:t>
            </a:r>
            <a:r>
              <a:rPr lang="x-none" sz="1600" err="1" smtClean="0">
                <a:latin typeface="Palatino Linotype" pitchFamily="18" charset="0"/>
              </a:rPr>
              <a:t>Vateri</a:t>
            </a:r>
            <a:r>
              <a:rPr lang="x-none" sz="1600" smtClean="0">
                <a:latin typeface="Palatino Linotype" pitchFamily="18" charset="0"/>
              </a:rPr>
              <a:t>)</a:t>
            </a:r>
            <a:r>
              <a:rPr lang="sr-Cyrl-RS" sz="1600" dirty="0" smtClean="0">
                <a:latin typeface="Palatino Linotype" pitchFamily="18" charset="0"/>
              </a:rPr>
              <a:t>: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 карцином </a:t>
            </a:r>
            <a:r>
              <a:rPr lang="x-none" sz="1600" dirty="0" smtClean="0">
                <a:latin typeface="Palatino Linotype" pitchFamily="18" charset="0"/>
              </a:rPr>
              <a:t>главе панкреаса </a:t>
            </a:r>
            <a:r>
              <a:rPr lang="x-none" sz="1600" dirty="0" err="1" smtClean="0">
                <a:latin typeface="Palatino Linotype" pitchFamily="18" charset="0"/>
              </a:rPr>
              <a:t>непосредо</a:t>
            </a:r>
            <a:r>
              <a:rPr lang="x-none" sz="1600" dirty="0" smtClean="0">
                <a:latin typeface="Palatino Linotype" pitchFamily="18" charset="0"/>
              </a:rPr>
              <a:t> уз </a:t>
            </a:r>
            <a:r>
              <a:rPr lang="x-none" sz="1600" smtClean="0">
                <a:latin typeface="Palatino Linotype" pitchFamily="18" charset="0"/>
              </a:rPr>
              <a:t>папилу 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карцином</a:t>
            </a:r>
            <a:r>
              <a:rPr lang="x-none" sz="1600" dirty="0" smtClean="0">
                <a:latin typeface="Palatino Linotype" pitchFamily="18" charset="0"/>
              </a:rPr>
              <a:t> завршног дела </a:t>
            </a:r>
            <a:r>
              <a:rPr lang="x-none" sz="1600" smtClean="0">
                <a:latin typeface="Palatino Linotype" pitchFamily="18" charset="0"/>
              </a:rPr>
              <a:t>дуктус холедохуса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карцином </a:t>
            </a:r>
            <a:r>
              <a:rPr lang="x-none" sz="1600" dirty="0" err="1" smtClean="0">
                <a:latin typeface="Palatino Linotype" pitchFamily="18" charset="0"/>
              </a:rPr>
              <a:t>Vater</a:t>
            </a:r>
            <a:r>
              <a:rPr lang="x-none" sz="1600" dirty="0" smtClean="0">
                <a:latin typeface="Palatino Linotype" pitchFamily="18" charset="0"/>
              </a:rPr>
              <a:t>-ове папиле и </a:t>
            </a:r>
            <a:r>
              <a:rPr lang="x-none" sz="1600" dirty="0" err="1" smtClean="0">
                <a:latin typeface="Palatino Linotype" pitchFamily="18" charset="0"/>
              </a:rPr>
              <a:t>дуоденума</a:t>
            </a:r>
            <a:r>
              <a:rPr lang="x-none" sz="1600" dirty="0" smtClean="0">
                <a:latin typeface="Palatino Linotype" pitchFamily="18" charset="0"/>
              </a:rPr>
              <a:t> непосредно уз ампулу</a:t>
            </a:r>
          </a:p>
          <a:p>
            <a:pPr marL="285750" indent="-28575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      О</a:t>
            </a:r>
            <a:r>
              <a:rPr lang="x-none" sz="1600" smtClean="0">
                <a:latin typeface="Palatino Linotype" pitchFamily="18" charset="0"/>
              </a:rPr>
              <a:t>писију </a:t>
            </a:r>
            <a:r>
              <a:rPr lang="sr-Cyrl-RS" sz="1600" dirty="0" smtClean="0">
                <a:latin typeface="Palatino Linotype" pitchFamily="18" charset="0"/>
              </a:rPr>
              <a:t>се </a:t>
            </a:r>
            <a:r>
              <a:rPr lang="x-none" sz="1600" smtClean="0">
                <a:latin typeface="Palatino Linotype" pitchFamily="18" charset="0"/>
              </a:rPr>
              <a:t>заједно као </a:t>
            </a:r>
            <a:r>
              <a:rPr lang="sr-Cyrl-RS" sz="1600" smtClean="0">
                <a:latin typeface="Palatino Linotype" pitchFamily="18" charset="0"/>
              </a:rPr>
              <a:t>периампуларне неоплазме</a:t>
            </a:r>
            <a:r>
              <a:rPr lang="x-none" sz="1600" smtClean="0">
                <a:latin typeface="Palatino Linotype" pitchFamily="18" charset="0"/>
              </a:rPr>
              <a:t> јер</a:t>
            </a:r>
            <a:r>
              <a:rPr lang="sr-Cyrl-RS" sz="1600" dirty="0" smtClean="0">
                <a:latin typeface="Palatino Linotype" pitchFamily="18" charset="0"/>
              </a:rPr>
              <a:t> се </a:t>
            </a:r>
            <a:r>
              <a:rPr lang="x-none" sz="1600" smtClean="0">
                <a:latin typeface="Palatino Linotype" pitchFamily="18" charset="0"/>
              </a:rPr>
              <a:t>презентују </a:t>
            </a:r>
            <a:r>
              <a:rPr lang="x-none" sz="1600" dirty="0" smtClean="0">
                <a:latin typeface="Palatino Linotype" pitchFamily="18" charset="0"/>
              </a:rPr>
              <a:t>истом клиничком сликом-</a:t>
            </a:r>
            <a:r>
              <a:rPr lang="x-none" sz="1600" dirty="0" err="1" smtClean="0">
                <a:latin typeface="Palatino Linotype" pitchFamily="18" charset="0"/>
              </a:rPr>
              <a:t>опструктивним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иктерусом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ПЕРИАМПУЛАРНИ КАРЦИНОМ</a:t>
            </a:r>
          </a:p>
        </p:txBody>
      </p:sp>
    </p:spTree>
    <p:extLst>
      <p:ext uri="{BB962C8B-B14F-4D97-AF65-F5344CB8AC3E}">
        <p14:creationId xmlns="" xmlns:p14="http://schemas.microsoft.com/office/powerpoint/2010/main" val="103792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27536</TotalTime>
  <Words>8496</Words>
  <Application>Microsoft Office PowerPoint</Application>
  <PresentationFormat>On-screen Show (4:3)</PresentationFormat>
  <Paragraphs>961</Paragraphs>
  <Slides>97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97</vt:i4>
      </vt:variant>
    </vt:vector>
  </HeadingPairs>
  <TitlesOfParts>
    <vt:vector size="98" baseType="lpstr">
      <vt:lpstr>Office Theme</vt:lpstr>
      <vt:lpstr>ИАСМ Интерна медицина 2 Наставна јединица 15  Тумори танког црева  Ендокрини тумори ГИТ-а и панкреаса  Карциноид Полипи ГИТ-а Синдром полипоза Карцином дебелог црева Акутни и хронични панкреатитис Карцином панкреаса  </vt:lpstr>
      <vt:lpstr>ТУМОРИ ТАНКОГ ЦРЕВА Tumores intestini tenius</vt:lpstr>
      <vt:lpstr>Slide 3</vt:lpstr>
      <vt:lpstr>Slide 4</vt:lpstr>
      <vt:lpstr>Slide 5</vt:lpstr>
      <vt:lpstr>Slide 6</vt:lpstr>
      <vt:lpstr>Slide 7</vt:lpstr>
      <vt:lpstr>Карциноидни тумори и синдром Tumores et syndroma carcinoides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НЕТ-визуализационе методе примарног НЕТ-а и метастаза</vt:lpstr>
      <vt:lpstr>НЕТ- дијагностика и терапија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ПОЛИПИ ГИТ-а</vt:lpstr>
      <vt:lpstr>ПОЛИПИ ГИТ-а</vt:lpstr>
      <vt:lpstr>ПОЛИПИ ГИТ-а</vt:lpstr>
      <vt:lpstr>Slide 34</vt:lpstr>
      <vt:lpstr>Slide 35</vt:lpstr>
      <vt:lpstr>СИНДРОМ ПОЛИПОЗА</vt:lpstr>
      <vt:lpstr>Slide 37</vt:lpstr>
      <vt:lpstr>Slide 38</vt:lpstr>
      <vt:lpstr>Slide 39</vt:lpstr>
      <vt:lpstr>Slide 40</vt:lpstr>
      <vt:lpstr>Slide 41</vt:lpstr>
      <vt:lpstr>КОЛОРЕКТАЛНИ КАРЦИНОМ карцином колона и/или ректума Carcinoma coli et recti</vt:lpstr>
      <vt:lpstr>Slide 43</vt:lpstr>
      <vt:lpstr>Slide 44</vt:lpstr>
      <vt:lpstr>Slide 45</vt:lpstr>
      <vt:lpstr>Slide 46</vt:lpstr>
      <vt:lpstr>Slide 47</vt:lpstr>
      <vt:lpstr>Колоректални карцином-подела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АКУТНИ ПАНКРЕАТИТИС</vt:lpstr>
      <vt:lpstr>Slide 61</vt:lpstr>
      <vt:lpstr>Slide 62</vt:lpstr>
      <vt:lpstr>Slide 63</vt:lpstr>
      <vt:lpstr>Slide 64</vt:lpstr>
      <vt:lpstr>Slide 65</vt:lpstr>
      <vt:lpstr>АКУТНИ ПАНКРЕАТИТИС- ПАТОГЕНЕЗА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Класификација панкреатитиса према тежини</vt:lpstr>
      <vt:lpstr>Slide 76</vt:lpstr>
      <vt:lpstr>Slide 77</vt:lpstr>
      <vt:lpstr>ХРОНИЧНИ ПАНКРЕАТИТИС</vt:lpstr>
      <vt:lpstr>Slide 79</vt:lpstr>
      <vt:lpstr>Slide 80</vt:lpstr>
      <vt:lpstr>Slide 81</vt:lpstr>
      <vt:lpstr>Физикални налаз</vt:lpstr>
      <vt:lpstr>Slide 83</vt:lpstr>
      <vt:lpstr>Slide 84</vt:lpstr>
      <vt:lpstr>Slide 85</vt:lpstr>
      <vt:lpstr>Slide 86</vt:lpstr>
      <vt:lpstr>КАРЦИНОМ ПАНКРЕАСА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Интегрисане академске студије медицине Наставна јединица 15</dc:title>
  <dc:creator>MISEL</dc:creator>
  <cp:lastModifiedBy> XX</cp:lastModifiedBy>
  <cp:revision>445</cp:revision>
  <dcterms:created xsi:type="dcterms:W3CDTF">2015-08-07T11:27:43Z</dcterms:created>
  <dcterms:modified xsi:type="dcterms:W3CDTF">2019-09-12T16:14:29Z</dcterms:modified>
</cp:coreProperties>
</file>